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304" r:id="rId42"/>
    <p:sldId id="305" r:id="rId43"/>
    <p:sldId id="303" r:id="rId44"/>
    <p:sldId id="297" r:id="rId45"/>
    <p:sldId id="298" r:id="rId46"/>
    <p:sldId id="299" r:id="rId47"/>
    <p:sldId id="300" r:id="rId48"/>
    <p:sldId id="301" r:id="rId49"/>
    <p:sldId id="302" r:id="rId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69"/>
  </p:normalViewPr>
  <p:slideViewPr>
    <p:cSldViewPr snapToGrid="0">
      <p:cViewPr varScale="1">
        <p:scale>
          <a:sx n="202" d="100"/>
          <a:sy n="202" d="100"/>
        </p:scale>
        <p:origin x="620" y="1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1399231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1399231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0139923130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013992313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0139923130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0139923130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0139923130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0139923130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0139923130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0139923130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0139923130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0139923130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0139923130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0139923130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013992313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013992313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0139923130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013992313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013992313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013992313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0139923130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0139923130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fc3b5500f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fc3b5500f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0139923130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0139923130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0139923130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0139923130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0139923130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0139923130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0139923130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0139923130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0139923130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0139923130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0139923130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0139923130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0139923130_0_6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0139923130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139923130_0_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139923130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139923130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0139923130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0139923130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0139923130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fc3b5500f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fc3b5500f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0139923130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0139923130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0139923130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0139923130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0139923130_0_1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0139923130_0_1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139923130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139923130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0139923130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0139923130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0139923130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0139923130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139923130_0_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139923130_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0139923130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0139923130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0139923130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0139923130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0139923130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0139923130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fc3b5500fd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fc3b5500f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0139923130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0139923130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0139923130_0_10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0139923130_0_1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21949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0139923130_0_10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0139923130_0_1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8349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0139923130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0139923130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957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0139923130_0_10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0139923130_0_1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0139923130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0139923130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0139923130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0139923130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0139923130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0139923130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139923130_0_10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139923130_0_1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0139923130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0139923130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fc3b5500fd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fc3b5500fd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c3b5500fd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c3b5500fd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fc3b5500f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fc3b5500f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0139923130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0139923130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139923130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139923130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cloud.google.com/composer/docs/triggering-dags"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s://airflow.apache.org/docs/apache-airflow/stable/dag-run.html" TargetMode="External"/><Relationship Id="rId5" Type="http://schemas.openxmlformats.org/officeDocument/2006/relationships/hyperlink" Target="https://airflow.apache.org/docs/apache-airflow/stable/concepts/scheduler.html" TargetMode="Externa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airflow.apache.org/docs/apache-airflow/stable/index.html"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hyperlink" Target="https://cloud.google.com/composer/doc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800" dirty="0"/>
              <a:t>EECS E6893 Big Data Analytics</a:t>
            </a:r>
            <a:br>
              <a:rPr lang="en" sz="2800" dirty="0"/>
            </a:br>
            <a:r>
              <a:rPr lang="en" sz="2800" dirty="0"/>
              <a:t>HW4: Data Analytics Pipeline</a:t>
            </a:r>
            <a:endParaRPr sz="2800"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Clr>
                <a:schemeClr val="dk1"/>
              </a:buClr>
              <a:buSzPct val="39285"/>
              <a:buFont typeface="Arial"/>
              <a:buNone/>
            </a:pPr>
            <a:endParaRPr dirty="0"/>
          </a:p>
          <a:p>
            <a:pPr marL="0" lvl="0" indent="0" algn="l" rtl="0">
              <a:spcBef>
                <a:spcPts val="0"/>
              </a:spcBef>
              <a:spcAft>
                <a:spcPts val="0"/>
              </a:spcAft>
              <a:buNone/>
            </a:pPr>
            <a:r>
              <a:rPr lang="en" sz="1500" dirty="0"/>
              <a:t>Y</a:t>
            </a:r>
            <a:r>
              <a:rPr lang="en-US" altLang="zh-CN" sz="1500" dirty="0"/>
              <a:t>unhang Lin</a:t>
            </a:r>
            <a:r>
              <a:rPr lang="en" sz="1500" dirty="0"/>
              <a:t>, yl4860@columbia.edu</a:t>
            </a:r>
            <a:endParaRPr sz="1500"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ctr" rtl="0">
              <a:spcBef>
                <a:spcPts val="0"/>
              </a:spcBef>
              <a:spcAft>
                <a:spcPts val="0"/>
              </a:spcAft>
              <a:buNone/>
            </a:pPr>
            <a:endParaRPr dirty="0"/>
          </a:p>
        </p:txBody>
      </p:sp>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pic>
        <p:nvPicPr>
          <p:cNvPr id="57" name="Google Shape;57;p13"/>
          <p:cNvPicPr preferRelativeResize="0"/>
          <p:nvPr/>
        </p:nvPicPr>
        <p:blipFill>
          <a:blip r:embed="rId3">
            <a:alphaModFix/>
          </a:blip>
          <a:stretch>
            <a:fillRect/>
          </a:stretch>
        </p:blipFill>
        <p:spPr>
          <a:xfrm>
            <a:off x="311700" y="295400"/>
            <a:ext cx="1109827" cy="965876"/>
          </a:xfrm>
          <a:prstGeom prst="rect">
            <a:avLst/>
          </a:prstGeom>
          <a:noFill/>
          <a:ln>
            <a:noFill/>
          </a:ln>
        </p:spPr>
      </p:pic>
      <p:sp>
        <p:nvSpPr>
          <p:cNvPr id="58" name="Google Shape;58;p13"/>
          <p:cNvSpPr txBox="1"/>
          <p:nvPr/>
        </p:nvSpPr>
        <p:spPr>
          <a:xfrm>
            <a:off x="350163" y="4734600"/>
            <a:ext cx="1032900" cy="15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11/11/2022</a:t>
            </a:r>
            <a:endParaRPr sz="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Set up the firewall</a:t>
            </a:r>
            <a:endParaRPr/>
          </a:p>
        </p:txBody>
      </p:sp>
      <p:sp>
        <p:nvSpPr>
          <p:cNvPr id="166" name="Google Shape;166;p22"/>
          <p:cNvSpPr txBox="1">
            <a:spLocks noGrp="1"/>
          </p:cNvSpPr>
          <p:nvPr>
            <p:ph type="body" idx="1"/>
          </p:nvPr>
        </p:nvSpPr>
        <p:spPr>
          <a:xfrm>
            <a:off x="311700" y="1152475"/>
            <a:ext cx="8520600" cy="87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VPC network → Firewall → Create Filewall rule</a:t>
            </a:r>
            <a:endParaRPr/>
          </a:p>
          <a:p>
            <a:pPr marL="457200" lvl="0" indent="-342900" algn="l" rtl="0">
              <a:spcBef>
                <a:spcPts val="0"/>
              </a:spcBef>
              <a:spcAft>
                <a:spcPts val="0"/>
              </a:spcAft>
              <a:buSzPts val="1800"/>
              <a:buChar char="●"/>
            </a:pPr>
            <a:r>
              <a:rPr lang="en"/>
              <a:t>Set service account scope and protocols and ports</a:t>
            </a:r>
            <a:endParaRPr/>
          </a:p>
        </p:txBody>
      </p:sp>
      <p:sp>
        <p:nvSpPr>
          <p:cNvPr id="167" name="Google Shape;167;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pic>
        <p:nvPicPr>
          <p:cNvPr id="168" name="Google Shape;168;p22"/>
          <p:cNvPicPr preferRelativeResize="0"/>
          <p:nvPr/>
        </p:nvPicPr>
        <p:blipFill>
          <a:blip r:embed="rId3">
            <a:alphaModFix/>
          </a:blip>
          <a:stretch>
            <a:fillRect/>
          </a:stretch>
        </p:blipFill>
        <p:spPr>
          <a:xfrm>
            <a:off x="6190650" y="2108550"/>
            <a:ext cx="2708301" cy="2948274"/>
          </a:xfrm>
          <a:prstGeom prst="rect">
            <a:avLst/>
          </a:prstGeom>
          <a:noFill/>
          <a:ln>
            <a:noFill/>
          </a:ln>
        </p:spPr>
      </p:pic>
      <p:pic>
        <p:nvPicPr>
          <p:cNvPr id="169" name="Google Shape;169;p22"/>
          <p:cNvPicPr preferRelativeResize="0"/>
          <p:nvPr/>
        </p:nvPicPr>
        <p:blipFill>
          <a:blip r:embed="rId4">
            <a:alphaModFix/>
          </a:blip>
          <a:stretch>
            <a:fillRect/>
          </a:stretch>
        </p:blipFill>
        <p:spPr>
          <a:xfrm>
            <a:off x="434250" y="2269700"/>
            <a:ext cx="5218176" cy="1182250"/>
          </a:xfrm>
          <a:prstGeom prst="rect">
            <a:avLst/>
          </a:prstGeom>
          <a:noFill/>
          <a:ln>
            <a:noFill/>
          </a:ln>
        </p:spPr>
      </p:pic>
      <p:sp>
        <p:nvSpPr>
          <p:cNvPr id="170" name="Google Shape;170;p22"/>
          <p:cNvSpPr/>
          <p:nvPr/>
        </p:nvSpPr>
        <p:spPr>
          <a:xfrm>
            <a:off x="2098125" y="2420400"/>
            <a:ext cx="949800" cy="3027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Create a VM instance</a:t>
            </a:r>
            <a:endParaRPr/>
          </a:p>
        </p:txBody>
      </p:sp>
      <p:sp>
        <p:nvSpPr>
          <p:cNvPr id="176" name="Google Shape;17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177" name="Google Shape;177;p23"/>
          <p:cNvPicPr preferRelativeResize="0"/>
          <p:nvPr/>
        </p:nvPicPr>
        <p:blipFill>
          <a:blip r:embed="rId3">
            <a:alphaModFix/>
          </a:blip>
          <a:stretch>
            <a:fillRect/>
          </a:stretch>
        </p:blipFill>
        <p:spPr>
          <a:xfrm>
            <a:off x="371600" y="1086600"/>
            <a:ext cx="7231299" cy="3641974"/>
          </a:xfrm>
          <a:prstGeom prst="rect">
            <a:avLst/>
          </a:prstGeom>
          <a:noFill/>
          <a:ln>
            <a:noFill/>
          </a:ln>
        </p:spPr>
      </p:pic>
      <p:sp>
        <p:nvSpPr>
          <p:cNvPr id="178" name="Google Shape;178;p23"/>
          <p:cNvSpPr/>
          <p:nvPr/>
        </p:nvSpPr>
        <p:spPr>
          <a:xfrm>
            <a:off x="3006250" y="1356975"/>
            <a:ext cx="949800" cy="3027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Create a VM instance</a:t>
            </a:r>
            <a:endParaRPr/>
          </a:p>
        </p:txBody>
      </p:sp>
      <p:sp>
        <p:nvSpPr>
          <p:cNvPr id="184" name="Google Shape;18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pic>
        <p:nvPicPr>
          <p:cNvPr id="185" name="Google Shape;185;p24"/>
          <p:cNvPicPr preferRelativeResize="0"/>
          <p:nvPr/>
        </p:nvPicPr>
        <p:blipFill>
          <a:blip r:embed="rId3">
            <a:alphaModFix/>
          </a:blip>
          <a:stretch>
            <a:fillRect/>
          </a:stretch>
        </p:blipFill>
        <p:spPr>
          <a:xfrm>
            <a:off x="4749450" y="1257038"/>
            <a:ext cx="3871950" cy="2817325"/>
          </a:xfrm>
          <a:prstGeom prst="rect">
            <a:avLst/>
          </a:prstGeom>
          <a:noFill/>
          <a:ln>
            <a:noFill/>
          </a:ln>
        </p:spPr>
      </p:pic>
      <p:pic>
        <p:nvPicPr>
          <p:cNvPr id="186" name="Google Shape;186;p24"/>
          <p:cNvPicPr preferRelativeResize="0"/>
          <p:nvPr/>
        </p:nvPicPr>
        <p:blipFill>
          <a:blip r:embed="rId4">
            <a:alphaModFix/>
          </a:blip>
          <a:stretch>
            <a:fillRect/>
          </a:stretch>
        </p:blipFill>
        <p:spPr>
          <a:xfrm>
            <a:off x="311700" y="2192051"/>
            <a:ext cx="4201975" cy="1565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Connect to your VM using SSH</a:t>
            </a:r>
            <a:endParaRPr/>
          </a:p>
        </p:txBody>
      </p:sp>
      <p:sp>
        <p:nvSpPr>
          <p:cNvPr id="192" name="Google Shape;192;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pic>
        <p:nvPicPr>
          <p:cNvPr id="193" name="Google Shape;193;p25"/>
          <p:cNvPicPr preferRelativeResize="0"/>
          <p:nvPr/>
        </p:nvPicPr>
        <p:blipFill>
          <a:blip r:embed="rId3">
            <a:alphaModFix/>
          </a:blip>
          <a:stretch>
            <a:fillRect/>
          </a:stretch>
        </p:blipFill>
        <p:spPr>
          <a:xfrm>
            <a:off x="304800" y="1170125"/>
            <a:ext cx="7820858" cy="3820975"/>
          </a:xfrm>
          <a:prstGeom prst="rect">
            <a:avLst/>
          </a:prstGeom>
          <a:noFill/>
          <a:ln>
            <a:noFill/>
          </a:ln>
        </p:spPr>
      </p:pic>
      <p:sp>
        <p:nvSpPr>
          <p:cNvPr id="194" name="Google Shape;194;p25"/>
          <p:cNvSpPr/>
          <p:nvPr/>
        </p:nvSpPr>
        <p:spPr>
          <a:xfrm>
            <a:off x="6461350" y="3893500"/>
            <a:ext cx="469800" cy="4383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Connect to your VM using SSH</a:t>
            </a:r>
            <a:endParaRPr/>
          </a:p>
          <a:p>
            <a:pPr marL="0" lvl="0" indent="0" algn="l" rtl="0">
              <a:spcBef>
                <a:spcPts val="0"/>
              </a:spcBef>
              <a:spcAft>
                <a:spcPts val="0"/>
              </a:spcAft>
              <a:buNone/>
            </a:pPr>
            <a:endParaRPr/>
          </a:p>
        </p:txBody>
      </p:sp>
      <p:sp>
        <p:nvSpPr>
          <p:cNvPr id="200" name="Google Shape;2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pic>
        <p:nvPicPr>
          <p:cNvPr id="201" name="Google Shape;201;p26"/>
          <p:cNvPicPr preferRelativeResize="0"/>
          <p:nvPr/>
        </p:nvPicPr>
        <p:blipFill>
          <a:blip r:embed="rId3">
            <a:alphaModFix/>
          </a:blip>
          <a:stretch>
            <a:fillRect/>
          </a:stretch>
        </p:blipFill>
        <p:spPr>
          <a:xfrm>
            <a:off x="311700" y="1264050"/>
            <a:ext cx="7982874" cy="2493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Install and update packages</a:t>
            </a:r>
            <a:endParaRPr/>
          </a:p>
        </p:txBody>
      </p:sp>
      <p:sp>
        <p:nvSpPr>
          <p:cNvPr id="207" name="Google Shape;20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208" name="Google Shape;208;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AutoNum type="arabicPeriod"/>
            </a:pPr>
            <a:r>
              <a:rPr lang="en" dirty="0">
                <a:solidFill>
                  <a:schemeClr val="dk1"/>
                </a:solidFill>
              </a:rPr>
              <a:t>sudo apt update</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 dirty="0">
                <a:solidFill>
                  <a:schemeClr val="dk1"/>
                </a:solidFill>
              </a:rPr>
              <a:t>sudo apt -y upgrade</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 dirty="0">
                <a:solidFill>
                  <a:schemeClr val="dk1"/>
                </a:solidFill>
              </a:rPr>
              <a:t>sudo apt-get install wget </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 dirty="0">
                <a:solidFill>
                  <a:schemeClr val="dk1"/>
                </a:solidFill>
              </a:rPr>
              <a:t>sudo apt install -y python3-pip</a:t>
            </a:r>
            <a:endParaRPr dirty="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Download miniconda and create a virtual environment</a:t>
            </a:r>
            <a:endParaRPr/>
          </a:p>
        </p:txBody>
      </p:sp>
      <p:sp>
        <p:nvSpPr>
          <p:cNvPr id="214" name="Google Shape;21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215" name="Google Shape;215;p28"/>
          <p:cNvSpPr txBox="1"/>
          <p:nvPr/>
        </p:nvSpPr>
        <p:spPr>
          <a:xfrm>
            <a:off x="448850" y="1017725"/>
            <a:ext cx="8572200" cy="4426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dirty="0">
                <a:solidFill>
                  <a:srgbClr val="292929"/>
                </a:solidFill>
              </a:rPr>
              <a:t>1. mkdir -p ~/miniconda3</a:t>
            </a:r>
            <a:endParaRPr sz="1600" dirty="0">
              <a:solidFill>
                <a:srgbClr val="292929"/>
              </a:solidFill>
            </a:endParaRPr>
          </a:p>
          <a:p>
            <a:pPr marL="0" lvl="0" indent="0" algn="l" rtl="0">
              <a:lnSpc>
                <a:spcPct val="115000"/>
              </a:lnSpc>
              <a:spcBef>
                <a:spcPts val="0"/>
              </a:spcBef>
              <a:spcAft>
                <a:spcPts val="0"/>
              </a:spcAft>
              <a:buNone/>
            </a:pPr>
            <a:r>
              <a:rPr lang="en" sz="1600" dirty="0">
                <a:solidFill>
                  <a:schemeClr val="dk1"/>
                </a:solidFill>
              </a:rPr>
              <a:t>2. </a:t>
            </a:r>
            <a:r>
              <a:rPr lang="en" sz="1600" dirty="0">
                <a:solidFill>
                  <a:srgbClr val="292929"/>
                </a:solidFill>
              </a:rPr>
              <a:t>wget https://repo.anaconda.com/miniconda/Miniconda3-latest-Linux-x86_64.sh -O ~/miniconda3/miniconda.sh</a:t>
            </a:r>
            <a:endParaRPr sz="1600" dirty="0">
              <a:solidFill>
                <a:srgbClr val="292929"/>
              </a:solidFill>
            </a:endParaRPr>
          </a:p>
          <a:p>
            <a:pPr marL="0" lvl="0" indent="0" algn="l" rtl="0">
              <a:lnSpc>
                <a:spcPct val="115000"/>
              </a:lnSpc>
              <a:spcBef>
                <a:spcPts val="0"/>
              </a:spcBef>
              <a:spcAft>
                <a:spcPts val="0"/>
              </a:spcAft>
              <a:buNone/>
            </a:pPr>
            <a:r>
              <a:rPr lang="en" sz="1600" dirty="0">
                <a:solidFill>
                  <a:schemeClr val="dk1"/>
                </a:solidFill>
              </a:rPr>
              <a:t>3. </a:t>
            </a:r>
            <a:r>
              <a:rPr lang="en" sz="1600" dirty="0">
                <a:solidFill>
                  <a:srgbClr val="292929"/>
                </a:solidFill>
              </a:rPr>
              <a:t>bash ~/miniconda3/miniconda.sh -b -u -p ~/miniconda3</a:t>
            </a:r>
            <a:endParaRPr sz="1600" dirty="0">
              <a:solidFill>
                <a:srgbClr val="292929"/>
              </a:solidFill>
            </a:endParaRPr>
          </a:p>
          <a:p>
            <a:pPr marL="0" lvl="0" indent="0" algn="l" rtl="0">
              <a:lnSpc>
                <a:spcPct val="115000"/>
              </a:lnSpc>
              <a:spcBef>
                <a:spcPts val="0"/>
              </a:spcBef>
              <a:spcAft>
                <a:spcPts val="0"/>
              </a:spcAft>
              <a:buNone/>
            </a:pPr>
            <a:r>
              <a:rPr lang="en" sz="1600" dirty="0">
                <a:solidFill>
                  <a:schemeClr val="dk1"/>
                </a:solidFill>
              </a:rPr>
              <a:t>4. </a:t>
            </a:r>
            <a:r>
              <a:rPr lang="en" sz="1600" dirty="0">
                <a:solidFill>
                  <a:srgbClr val="292929"/>
                </a:solidFill>
              </a:rPr>
              <a:t>rm -rf ~/miniconda3/miniconda.sh</a:t>
            </a:r>
            <a:endParaRPr sz="1600" dirty="0">
              <a:solidFill>
                <a:srgbClr val="292929"/>
              </a:solidFill>
            </a:endParaRPr>
          </a:p>
          <a:p>
            <a:pPr marL="0" lvl="0" indent="0" algn="l" rtl="0">
              <a:lnSpc>
                <a:spcPct val="115000"/>
              </a:lnSpc>
              <a:spcBef>
                <a:spcPts val="0"/>
              </a:spcBef>
              <a:spcAft>
                <a:spcPts val="0"/>
              </a:spcAft>
              <a:buNone/>
            </a:pPr>
            <a:r>
              <a:rPr lang="en" sz="1600" dirty="0">
                <a:solidFill>
                  <a:schemeClr val="dk1"/>
                </a:solidFill>
              </a:rPr>
              <a:t>5. </a:t>
            </a:r>
            <a:r>
              <a:rPr lang="en" sz="1600" dirty="0">
                <a:solidFill>
                  <a:srgbClr val="292929"/>
                </a:solidFill>
              </a:rPr>
              <a:t>~/miniconda3/bin/conda init bash</a:t>
            </a:r>
            <a:endParaRPr sz="1600" dirty="0">
              <a:solidFill>
                <a:srgbClr val="292929"/>
              </a:solidFill>
            </a:endParaRPr>
          </a:p>
          <a:p>
            <a:pPr marL="0" lvl="0" indent="0" algn="l" rtl="0">
              <a:lnSpc>
                <a:spcPct val="115000"/>
              </a:lnSpc>
              <a:spcBef>
                <a:spcPts val="0"/>
              </a:spcBef>
              <a:spcAft>
                <a:spcPts val="0"/>
              </a:spcAft>
              <a:buNone/>
            </a:pPr>
            <a:r>
              <a:rPr lang="en" sz="1600" dirty="0">
                <a:solidFill>
                  <a:schemeClr val="dk1"/>
                </a:solidFill>
              </a:rPr>
              <a:t>6. </a:t>
            </a:r>
            <a:r>
              <a:rPr lang="en" sz="1600" dirty="0">
                <a:solidFill>
                  <a:srgbClr val="292929"/>
                </a:solidFill>
              </a:rPr>
              <a:t>~/miniconda3/bin/conda init zsh</a:t>
            </a:r>
            <a:endParaRPr sz="1600" dirty="0">
              <a:solidFill>
                <a:srgbClr val="292929"/>
              </a:solidFill>
            </a:endParaRPr>
          </a:p>
          <a:p>
            <a:pPr marL="0" lvl="0" indent="0" algn="l" rtl="0">
              <a:lnSpc>
                <a:spcPct val="115000"/>
              </a:lnSpc>
              <a:spcBef>
                <a:spcPts val="0"/>
              </a:spcBef>
              <a:spcAft>
                <a:spcPts val="0"/>
              </a:spcAft>
              <a:buNone/>
            </a:pPr>
            <a:r>
              <a:rPr lang="en" sz="1600" dirty="0">
                <a:solidFill>
                  <a:srgbClr val="0000FF"/>
                </a:solidFill>
              </a:rPr>
              <a:t># reopen (or we say reconnect) your terminal and create a new environment</a:t>
            </a:r>
            <a:endParaRPr sz="1600" dirty="0">
              <a:solidFill>
                <a:srgbClr val="0000FF"/>
              </a:solidFill>
            </a:endParaRPr>
          </a:p>
          <a:p>
            <a:pPr marL="0" lvl="0" indent="0" algn="l" rtl="0">
              <a:lnSpc>
                <a:spcPct val="115000"/>
              </a:lnSpc>
              <a:spcBef>
                <a:spcPts val="0"/>
              </a:spcBef>
              <a:spcAft>
                <a:spcPts val="0"/>
              </a:spcAft>
              <a:buNone/>
            </a:pPr>
            <a:r>
              <a:rPr lang="en" sz="1600" dirty="0">
                <a:solidFill>
                  <a:schemeClr val="dk1"/>
                </a:solidFill>
              </a:rPr>
              <a:t>7. </a:t>
            </a:r>
            <a:r>
              <a:rPr lang="en" sz="1600" dirty="0">
                <a:solidFill>
                  <a:srgbClr val="292929"/>
                </a:solidFill>
              </a:rPr>
              <a:t>conda create --name airflow python=3.8</a:t>
            </a:r>
            <a:endParaRPr sz="1600" dirty="0">
              <a:solidFill>
                <a:srgbClr val="292929"/>
              </a:solidFill>
            </a:endParaRPr>
          </a:p>
          <a:p>
            <a:pPr marL="0" lvl="0" indent="0" algn="l" rtl="0">
              <a:lnSpc>
                <a:spcPct val="115000"/>
              </a:lnSpc>
              <a:spcBef>
                <a:spcPts val="0"/>
              </a:spcBef>
              <a:spcAft>
                <a:spcPts val="0"/>
              </a:spcAft>
              <a:buNone/>
            </a:pPr>
            <a:r>
              <a:rPr lang="en" sz="1600" dirty="0">
                <a:solidFill>
                  <a:srgbClr val="0000FF"/>
                </a:solidFill>
              </a:rPr>
              <a:t># activate the environment (everytime you open a new terminal, you should run this)</a:t>
            </a:r>
            <a:endParaRPr sz="1600" dirty="0">
              <a:solidFill>
                <a:srgbClr val="0000FF"/>
              </a:solidFill>
            </a:endParaRPr>
          </a:p>
          <a:p>
            <a:pPr marL="0" lvl="0" indent="0" algn="l" rtl="0">
              <a:lnSpc>
                <a:spcPct val="115000"/>
              </a:lnSpc>
              <a:spcBef>
                <a:spcPts val="0"/>
              </a:spcBef>
              <a:spcAft>
                <a:spcPts val="0"/>
              </a:spcAft>
              <a:buNone/>
            </a:pPr>
            <a:r>
              <a:rPr lang="en" sz="1600" b="1" dirty="0">
                <a:solidFill>
                  <a:schemeClr val="dk1"/>
                </a:solidFill>
              </a:rPr>
              <a:t>8. </a:t>
            </a:r>
            <a:r>
              <a:rPr lang="en" sz="1600" b="1" dirty="0">
                <a:solidFill>
                  <a:srgbClr val="292929"/>
                </a:solidFill>
              </a:rPr>
              <a:t>conda activate airflow</a:t>
            </a:r>
            <a:endParaRPr sz="1600" b="1" dirty="0">
              <a:solidFill>
                <a:srgbClr val="292929"/>
              </a:solidFill>
            </a:endParaRPr>
          </a:p>
          <a:p>
            <a:pPr marL="0" lvl="0" indent="0" algn="l" rtl="0">
              <a:lnSpc>
                <a:spcPct val="115000"/>
              </a:lnSpc>
              <a:spcBef>
                <a:spcPts val="0"/>
              </a:spcBef>
              <a:spcAft>
                <a:spcPts val="0"/>
              </a:spcAft>
              <a:buNone/>
            </a:pPr>
            <a:r>
              <a:rPr lang="en" sz="1600" dirty="0">
                <a:solidFill>
                  <a:srgbClr val="0000FF"/>
                </a:solidFill>
              </a:rPr>
              <a:t># optional but in case you don’t like warnings </a:t>
            </a:r>
            <a:endParaRPr sz="1600" dirty="0">
              <a:solidFill>
                <a:srgbClr val="0000FF"/>
              </a:solidFill>
            </a:endParaRPr>
          </a:p>
          <a:p>
            <a:pPr marL="0" lvl="0" indent="0" algn="l" rtl="0">
              <a:lnSpc>
                <a:spcPct val="115000"/>
              </a:lnSpc>
              <a:spcBef>
                <a:spcPts val="0"/>
              </a:spcBef>
              <a:spcAft>
                <a:spcPts val="0"/>
              </a:spcAft>
              <a:buNone/>
            </a:pPr>
            <a:r>
              <a:rPr lang="en" sz="1600" dirty="0">
                <a:solidFill>
                  <a:srgbClr val="292929"/>
                </a:solidFill>
              </a:rPr>
              <a:t>9. (optional) pip install virtualenv</a:t>
            </a:r>
            <a:endParaRPr sz="1600" dirty="0">
              <a:solidFill>
                <a:srgbClr val="292929"/>
              </a:solidFill>
            </a:endParaRPr>
          </a:p>
          <a:p>
            <a:pPr marL="0" lvl="0" indent="0" algn="l" rtl="0">
              <a:lnSpc>
                <a:spcPct val="115000"/>
              </a:lnSpc>
              <a:spcBef>
                <a:spcPts val="0"/>
              </a:spcBef>
              <a:spcAft>
                <a:spcPts val="0"/>
              </a:spcAft>
              <a:buNone/>
            </a:pPr>
            <a:r>
              <a:rPr lang="en" sz="1600" dirty="0">
                <a:solidFill>
                  <a:srgbClr val="292929"/>
                </a:solidFill>
              </a:rPr>
              <a:t>10. (optional) pip install kubernetes</a:t>
            </a:r>
            <a:endParaRPr sz="1600" dirty="0">
              <a:solidFill>
                <a:srgbClr val="292929"/>
              </a:solidFill>
            </a:endParaRPr>
          </a:p>
          <a:p>
            <a:pPr marL="0" lvl="0" indent="0" algn="l" rtl="0">
              <a:lnSpc>
                <a:spcPct val="115000"/>
              </a:lnSpc>
              <a:spcBef>
                <a:spcPts val="0"/>
              </a:spcBef>
              <a:spcAft>
                <a:spcPts val="0"/>
              </a:spcAft>
              <a:buNone/>
            </a:pPr>
            <a:endParaRPr sz="1800" dirty="0">
              <a:solidFill>
                <a:srgbClr val="292929"/>
              </a:solidFill>
            </a:endParaRPr>
          </a:p>
        </p:txBody>
      </p:sp>
      <p:pic>
        <p:nvPicPr>
          <p:cNvPr id="5" name="图片 4">
            <a:extLst>
              <a:ext uri="{FF2B5EF4-FFF2-40B4-BE49-F238E27FC236}">
                <a16:creationId xmlns:a16="http://schemas.microsoft.com/office/drawing/2014/main" id="{F5A62174-3BE4-9045-3D0A-B693AF814D67}"/>
              </a:ext>
            </a:extLst>
          </p:cNvPr>
          <p:cNvPicPr>
            <a:picLocks noChangeAspect="1"/>
          </p:cNvPicPr>
          <p:nvPr/>
        </p:nvPicPr>
        <p:blipFill>
          <a:blip r:embed="rId3"/>
          <a:stretch>
            <a:fillRect/>
          </a:stretch>
        </p:blipFill>
        <p:spPr>
          <a:xfrm>
            <a:off x="5203673" y="4301248"/>
            <a:ext cx="3327571" cy="36196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Install Airflow</a:t>
            </a:r>
            <a:endParaRPr/>
          </a:p>
        </p:txBody>
      </p:sp>
      <p:sp>
        <p:nvSpPr>
          <p:cNvPr id="222" name="Google Shape;22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223" name="Google Shape;223;p29"/>
          <p:cNvSpPr txBox="1"/>
          <p:nvPr/>
        </p:nvSpPr>
        <p:spPr>
          <a:xfrm>
            <a:off x="283975" y="924600"/>
            <a:ext cx="9070800" cy="424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dirty="0">
                <a:solidFill>
                  <a:srgbClr val="0000FF"/>
                </a:solidFill>
              </a:rPr>
              <a:t># Airflow needs a home. `~/airflow` is the default, but you can put it</a:t>
            </a:r>
            <a:endParaRPr sz="1300" dirty="0">
              <a:solidFill>
                <a:srgbClr val="0000FF"/>
              </a:solidFill>
            </a:endParaRPr>
          </a:p>
          <a:p>
            <a:pPr marL="0" lvl="0" indent="0" algn="l" rtl="0">
              <a:lnSpc>
                <a:spcPct val="115000"/>
              </a:lnSpc>
              <a:spcBef>
                <a:spcPts val="0"/>
              </a:spcBef>
              <a:spcAft>
                <a:spcPts val="0"/>
              </a:spcAft>
              <a:buNone/>
            </a:pPr>
            <a:r>
              <a:rPr lang="en" sz="1300" dirty="0">
                <a:solidFill>
                  <a:srgbClr val="0000FF"/>
                </a:solidFill>
              </a:rPr>
              <a:t># somewhere else if you prefer (optional)</a:t>
            </a:r>
            <a:endParaRPr sz="1300" dirty="0">
              <a:solidFill>
                <a:srgbClr val="0000FF"/>
              </a:solidFill>
            </a:endParaRPr>
          </a:p>
          <a:p>
            <a:pPr marL="0" lvl="0" indent="0" algn="l" rtl="0">
              <a:lnSpc>
                <a:spcPct val="115000"/>
              </a:lnSpc>
              <a:spcBef>
                <a:spcPts val="0"/>
              </a:spcBef>
              <a:spcAft>
                <a:spcPts val="0"/>
              </a:spcAft>
              <a:buNone/>
            </a:pPr>
            <a:r>
              <a:rPr lang="en-US" sz="1300" dirty="0">
                <a:solidFill>
                  <a:schemeClr val="dk1"/>
                </a:solidFill>
              </a:rPr>
              <a:t>export AIRFLOW_HOME=~/airflow</a:t>
            </a:r>
          </a:p>
          <a:p>
            <a:pPr marL="0" lvl="0" indent="0" algn="l" rtl="0">
              <a:lnSpc>
                <a:spcPct val="115000"/>
              </a:lnSpc>
              <a:spcBef>
                <a:spcPts val="0"/>
              </a:spcBef>
              <a:spcAft>
                <a:spcPts val="0"/>
              </a:spcAft>
              <a:buNone/>
            </a:pPr>
            <a:r>
              <a:rPr lang="en" sz="1300" dirty="0">
                <a:solidFill>
                  <a:srgbClr val="0000FF"/>
                </a:solidFill>
              </a:rPr>
              <a:t># Install Airflow using the constraints file</a:t>
            </a:r>
            <a:endParaRPr sz="1300" dirty="0">
              <a:solidFill>
                <a:srgbClr val="0000FF"/>
              </a:solidFill>
            </a:endParaRPr>
          </a:p>
          <a:p>
            <a:pPr marL="0" lvl="0" indent="0" algn="l" rtl="0">
              <a:lnSpc>
                <a:spcPct val="115000"/>
              </a:lnSpc>
              <a:spcBef>
                <a:spcPts val="0"/>
              </a:spcBef>
              <a:spcAft>
                <a:spcPts val="0"/>
              </a:spcAft>
              <a:buNone/>
            </a:pPr>
            <a:r>
              <a:rPr lang="en" sz="1300" dirty="0">
                <a:solidFill>
                  <a:schemeClr val="dk1"/>
                </a:solidFill>
              </a:rPr>
              <a:t>AIRFLOW_VERSION=2.2.1</a:t>
            </a:r>
            <a:endParaRPr sz="1300" dirty="0">
              <a:solidFill>
                <a:schemeClr val="dk1"/>
              </a:solidFill>
            </a:endParaRPr>
          </a:p>
          <a:p>
            <a:pPr marL="0" lvl="0" indent="0" algn="l" rtl="0">
              <a:lnSpc>
                <a:spcPct val="115000"/>
              </a:lnSpc>
              <a:spcBef>
                <a:spcPts val="0"/>
              </a:spcBef>
              <a:spcAft>
                <a:spcPts val="0"/>
              </a:spcAft>
              <a:buNone/>
            </a:pPr>
            <a:r>
              <a:rPr lang="en" sz="1300" dirty="0">
                <a:solidFill>
                  <a:schemeClr val="dk1"/>
                </a:solidFill>
              </a:rPr>
              <a:t>PYTHON_VERSION=3.8</a:t>
            </a:r>
            <a:endParaRPr sz="1300" dirty="0">
              <a:solidFill>
                <a:schemeClr val="dk1"/>
              </a:solidFill>
            </a:endParaRPr>
          </a:p>
          <a:p>
            <a:pPr marL="0" lvl="0" indent="0" algn="l" rtl="0">
              <a:lnSpc>
                <a:spcPct val="115000"/>
              </a:lnSpc>
              <a:spcBef>
                <a:spcPts val="0"/>
              </a:spcBef>
              <a:spcAft>
                <a:spcPts val="0"/>
              </a:spcAft>
              <a:buNone/>
            </a:pPr>
            <a:r>
              <a:rPr lang="en" sz="1300" dirty="0">
                <a:solidFill>
                  <a:srgbClr val="0000FF"/>
                </a:solidFill>
              </a:rPr>
              <a:t># For example: 3.8</a:t>
            </a:r>
            <a:endParaRPr sz="1300" dirty="0">
              <a:solidFill>
                <a:srgbClr val="0000FF"/>
              </a:solidFill>
            </a:endParaRPr>
          </a:p>
          <a:p>
            <a:pPr marL="0" lvl="0" indent="0" algn="l" rtl="0">
              <a:lnSpc>
                <a:spcPct val="115000"/>
              </a:lnSpc>
              <a:spcBef>
                <a:spcPts val="0"/>
              </a:spcBef>
              <a:spcAft>
                <a:spcPts val="0"/>
              </a:spcAft>
              <a:buNone/>
            </a:pPr>
            <a:r>
              <a:rPr lang="en" sz="1000" dirty="0">
                <a:solidFill>
                  <a:schemeClr val="dk1"/>
                </a:solidFill>
              </a:rPr>
              <a:t>CONSTRAINT_URL="https://raw.githubusercontent.com/apache/airflow/constraints-${AIRFLOW_VERSION}/constraints-${PYTHON_VERSION}.txt"</a:t>
            </a:r>
            <a:endParaRPr sz="1000" dirty="0">
              <a:solidFill>
                <a:schemeClr val="dk1"/>
              </a:solidFill>
            </a:endParaRPr>
          </a:p>
          <a:p>
            <a:pPr marL="0" lvl="0" indent="0" algn="l" rtl="0">
              <a:lnSpc>
                <a:spcPct val="115000"/>
              </a:lnSpc>
              <a:spcBef>
                <a:spcPts val="0"/>
              </a:spcBef>
              <a:spcAft>
                <a:spcPts val="0"/>
              </a:spcAft>
              <a:buNone/>
            </a:pPr>
            <a:r>
              <a:rPr lang="en" sz="1300" dirty="0">
                <a:solidFill>
                  <a:srgbClr val="0000FF"/>
                </a:solidFill>
              </a:rPr>
              <a:t># For example: https://raw.githubusercontent.com/apache/airflow/constraints2.2.1/constraints-3.6.txt</a:t>
            </a:r>
            <a:endParaRPr sz="1300" dirty="0">
              <a:solidFill>
                <a:srgbClr val="0000FF"/>
              </a:solidFill>
            </a:endParaRPr>
          </a:p>
          <a:p>
            <a:pPr marL="0" lvl="0" indent="0" algn="l" rtl="0">
              <a:lnSpc>
                <a:spcPct val="115000"/>
              </a:lnSpc>
              <a:spcBef>
                <a:spcPts val="0"/>
              </a:spcBef>
              <a:spcAft>
                <a:spcPts val="0"/>
              </a:spcAft>
              <a:buNone/>
            </a:pPr>
            <a:r>
              <a:rPr lang="en" sz="1300" dirty="0">
                <a:solidFill>
                  <a:schemeClr val="dk1"/>
                </a:solidFill>
              </a:rPr>
              <a:t>pip install "apache-airflow==${AIRFLOW_VERSION}" --constraint "${CONSTRAINT_URL}"</a:t>
            </a:r>
            <a:endParaRPr sz="1300" dirty="0">
              <a:solidFill>
                <a:schemeClr val="dk1"/>
              </a:solidFill>
            </a:endParaRPr>
          </a:p>
          <a:p>
            <a:pPr marL="0" lvl="0" indent="0" algn="l" rtl="0">
              <a:lnSpc>
                <a:spcPct val="115000"/>
              </a:lnSpc>
              <a:spcBef>
                <a:spcPts val="0"/>
              </a:spcBef>
              <a:spcAft>
                <a:spcPts val="0"/>
              </a:spcAft>
              <a:buNone/>
            </a:pPr>
            <a:r>
              <a:rPr lang="en" sz="1300" dirty="0">
                <a:solidFill>
                  <a:srgbClr val="0000FF"/>
                </a:solidFill>
              </a:rPr>
              <a:t># run airflow version to check if you install it successfully</a:t>
            </a:r>
            <a:endParaRPr sz="1300" dirty="0">
              <a:solidFill>
                <a:srgbClr val="0000FF"/>
              </a:solidFill>
            </a:endParaRPr>
          </a:p>
          <a:p>
            <a:pPr marL="0" lvl="0" indent="0" algn="l" rtl="0">
              <a:lnSpc>
                <a:spcPct val="115000"/>
              </a:lnSpc>
              <a:spcBef>
                <a:spcPts val="0"/>
              </a:spcBef>
              <a:spcAft>
                <a:spcPts val="0"/>
              </a:spcAft>
              <a:buNone/>
            </a:pPr>
            <a:r>
              <a:rPr lang="en" sz="1300" dirty="0">
                <a:solidFill>
                  <a:schemeClr val="dk1"/>
                </a:solidFill>
              </a:rPr>
              <a:t>airflow version</a:t>
            </a:r>
            <a:endParaRPr sz="1300" dirty="0">
              <a:solidFill>
                <a:schemeClr val="dk1"/>
              </a:solidFill>
            </a:endParaRPr>
          </a:p>
          <a:p>
            <a:pPr marL="0" lvl="0" indent="0" algn="l" rtl="0">
              <a:lnSpc>
                <a:spcPct val="115000"/>
              </a:lnSpc>
              <a:spcBef>
                <a:spcPts val="0"/>
              </a:spcBef>
              <a:spcAft>
                <a:spcPts val="0"/>
              </a:spcAft>
              <a:buNone/>
            </a:pPr>
            <a:r>
              <a:rPr lang="en" sz="1300" dirty="0">
                <a:solidFill>
                  <a:srgbClr val="0000FF"/>
                </a:solidFill>
              </a:rPr>
              <a:t># The Standalone command will initialise the database, make a user,</a:t>
            </a:r>
            <a:endParaRPr sz="1300" dirty="0">
              <a:solidFill>
                <a:srgbClr val="0000FF"/>
              </a:solidFill>
            </a:endParaRPr>
          </a:p>
          <a:p>
            <a:pPr marL="0" lvl="0" indent="0" algn="l" rtl="0">
              <a:lnSpc>
                <a:spcPct val="115000"/>
              </a:lnSpc>
              <a:spcBef>
                <a:spcPts val="0"/>
              </a:spcBef>
              <a:spcAft>
                <a:spcPts val="0"/>
              </a:spcAft>
              <a:buNone/>
            </a:pPr>
            <a:r>
              <a:rPr lang="en" sz="1300" dirty="0">
                <a:solidFill>
                  <a:srgbClr val="0000FF"/>
                </a:solidFill>
              </a:rPr>
              <a:t># and start all components for you.</a:t>
            </a:r>
            <a:endParaRPr sz="1300" dirty="0">
              <a:solidFill>
                <a:srgbClr val="0000FF"/>
              </a:solidFill>
            </a:endParaRPr>
          </a:p>
          <a:p>
            <a:pPr marL="0" lvl="0" indent="0" algn="l" rtl="0">
              <a:lnSpc>
                <a:spcPct val="115000"/>
              </a:lnSpc>
              <a:spcBef>
                <a:spcPts val="0"/>
              </a:spcBef>
              <a:spcAft>
                <a:spcPts val="0"/>
              </a:spcAft>
              <a:buNone/>
            </a:pPr>
            <a:r>
              <a:rPr lang="en" sz="1300" dirty="0">
                <a:solidFill>
                  <a:srgbClr val="0000FF"/>
                </a:solidFill>
              </a:rPr>
              <a:t># airflow standalone</a:t>
            </a:r>
            <a:endParaRPr sz="1300" dirty="0">
              <a:solidFill>
                <a:srgbClr val="0000FF"/>
              </a:solidFill>
            </a:endParaRPr>
          </a:p>
          <a:p>
            <a:pPr marL="0" lvl="0" indent="0" algn="l" rtl="0">
              <a:lnSpc>
                <a:spcPct val="115000"/>
              </a:lnSpc>
              <a:spcBef>
                <a:spcPts val="0"/>
              </a:spcBef>
              <a:spcAft>
                <a:spcPts val="0"/>
              </a:spcAft>
              <a:buNone/>
            </a:pPr>
            <a:r>
              <a:rPr lang="en" sz="1300" dirty="0">
                <a:solidFill>
                  <a:srgbClr val="0000FF"/>
                </a:solidFill>
              </a:rPr>
              <a:t># Visit localhost:8080 in the browser and use the admin account details</a:t>
            </a:r>
            <a:endParaRPr sz="1300" dirty="0">
              <a:solidFill>
                <a:srgbClr val="0000FF"/>
              </a:solidFill>
            </a:endParaRPr>
          </a:p>
          <a:p>
            <a:pPr marL="0" lvl="0" indent="0" algn="l" rtl="0">
              <a:lnSpc>
                <a:spcPct val="115000"/>
              </a:lnSpc>
              <a:spcBef>
                <a:spcPts val="0"/>
              </a:spcBef>
              <a:spcAft>
                <a:spcPts val="0"/>
              </a:spcAft>
              <a:buNone/>
            </a:pPr>
            <a:r>
              <a:rPr lang="en" sz="1300" dirty="0">
                <a:solidFill>
                  <a:srgbClr val="0000FF"/>
                </a:solidFill>
              </a:rPr>
              <a:t># shown on the terminal to login.</a:t>
            </a:r>
            <a:endParaRPr sz="1300" dirty="0">
              <a:solidFill>
                <a:srgbClr val="0000FF"/>
              </a:solidFill>
            </a:endParaRPr>
          </a:p>
          <a:p>
            <a:pPr marL="0" lvl="0" indent="0" algn="l" rtl="0">
              <a:lnSpc>
                <a:spcPct val="115000"/>
              </a:lnSpc>
              <a:spcBef>
                <a:spcPts val="0"/>
              </a:spcBef>
              <a:spcAft>
                <a:spcPts val="0"/>
              </a:spcAft>
              <a:buNone/>
            </a:pPr>
            <a:r>
              <a:rPr lang="en" sz="1300" dirty="0">
                <a:solidFill>
                  <a:srgbClr val="0000FF"/>
                </a:solidFill>
              </a:rPr>
              <a:t># Enable the example_bash_operator dag in the home page</a:t>
            </a:r>
            <a:endParaRPr sz="1300" dirty="0">
              <a:solidFill>
                <a:srgbClr val="0000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Initialize the database, make a user, and start webserver</a:t>
            </a:r>
            <a:endParaRPr/>
          </a:p>
        </p:txBody>
      </p:sp>
      <p:sp>
        <p:nvSpPr>
          <p:cNvPr id="229" name="Google Shape;229;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230" name="Google Shape;230;p30"/>
          <p:cNvSpPr txBox="1"/>
          <p:nvPr/>
        </p:nvSpPr>
        <p:spPr>
          <a:xfrm>
            <a:off x="386225" y="1158650"/>
            <a:ext cx="8520600" cy="368867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dirty="0">
                <a:solidFill>
                  <a:srgbClr val="0000FF"/>
                </a:solidFill>
              </a:rPr>
              <a:t># Initialize the database, after this you will see a new folder airflow in your </a:t>
            </a:r>
            <a:endParaRPr sz="1800" dirty="0">
              <a:solidFill>
                <a:srgbClr val="0000FF"/>
              </a:solidFill>
            </a:endParaRPr>
          </a:p>
          <a:p>
            <a:pPr marL="0" lvl="0" indent="0" algn="l" rtl="0">
              <a:lnSpc>
                <a:spcPct val="115000"/>
              </a:lnSpc>
              <a:spcBef>
                <a:spcPts val="0"/>
              </a:spcBef>
              <a:spcAft>
                <a:spcPts val="0"/>
              </a:spcAft>
              <a:buNone/>
            </a:pPr>
            <a:r>
              <a:rPr lang="en" sz="1800" dirty="0">
                <a:solidFill>
                  <a:srgbClr val="0000FF"/>
                </a:solidFill>
              </a:rPr>
              <a:t># $AIRFLOW_HOME which contains configuration file airflow.cfg</a:t>
            </a:r>
            <a:endParaRPr sz="1800" dirty="0">
              <a:solidFill>
                <a:srgbClr val="0000FF"/>
              </a:solidFill>
            </a:endParaRPr>
          </a:p>
          <a:p>
            <a:pPr marL="0" lvl="0" indent="0" algn="l" rtl="0">
              <a:lnSpc>
                <a:spcPct val="115000"/>
              </a:lnSpc>
              <a:spcBef>
                <a:spcPts val="0"/>
              </a:spcBef>
              <a:spcAft>
                <a:spcPts val="0"/>
              </a:spcAft>
              <a:buNone/>
            </a:pPr>
            <a:r>
              <a:rPr lang="en" sz="1800" dirty="0">
                <a:solidFill>
                  <a:schemeClr val="dk1"/>
                </a:solidFill>
              </a:rPr>
              <a:t>1.airflow db init  </a:t>
            </a:r>
            <a:endParaRPr sz="1800" dirty="0">
              <a:solidFill>
                <a:srgbClr val="008000"/>
              </a:solidFill>
            </a:endParaRPr>
          </a:p>
          <a:p>
            <a:pPr marL="0" lvl="0" indent="0" algn="l" rtl="0">
              <a:lnSpc>
                <a:spcPct val="115000"/>
              </a:lnSpc>
              <a:spcBef>
                <a:spcPts val="0"/>
              </a:spcBef>
              <a:spcAft>
                <a:spcPts val="0"/>
              </a:spcAft>
              <a:buNone/>
            </a:pPr>
            <a:r>
              <a:rPr lang="en" sz="1800" dirty="0">
                <a:solidFill>
                  <a:schemeClr val="dk1"/>
                </a:solidFill>
              </a:rPr>
              <a:t>2.airflow users create \</a:t>
            </a:r>
          </a:p>
          <a:p>
            <a:pPr marL="0" lvl="0" indent="0" algn="l" rtl="0">
              <a:lnSpc>
                <a:spcPct val="115000"/>
              </a:lnSpc>
              <a:spcBef>
                <a:spcPts val="0"/>
              </a:spcBef>
              <a:spcAft>
                <a:spcPts val="0"/>
              </a:spcAft>
              <a:buNone/>
            </a:pPr>
            <a:r>
              <a:rPr lang="en" sz="1800" dirty="0">
                <a:solidFill>
                  <a:schemeClr val="dk1"/>
                </a:solidFill>
              </a:rPr>
              <a:t>	--username yunhang \</a:t>
            </a:r>
          </a:p>
          <a:p>
            <a:pPr marL="0" lvl="0" indent="0" algn="l" rtl="0">
              <a:lnSpc>
                <a:spcPct val="115000"/>
              </a:lnSpc>
              <a:spcBef>
                <a:spcPts val="0"/>
              </a:spcBef>
              <a:spcAft>
                <a:spcPts val="0"/>
              </a:spcAft>
              <a:buNone/>
            </a:pPr>
            <a:r>
              <a:rPr lang="en" sz="1800" dirty="0">
                <a:solidFill>
                  <a:schemeClr val="dk1"/>
                </a:solidFill>
              </a:rPr>
              <a:t>	--password 123456 \</a:t>
            </a:r>
          </a:p>
          <a:p>
            <a:pPr marL="0" lvl="0" indent="0" algn="l" rtl="0">
              <a:lnSpc>
                <a:spcPct val="115000"/>
              </a:lnSpc>
              <a:spcBef>
                <a:spcPts val="0"/>
              </a:spcBef>
              <a:spcAft>
                <a:spcPts val="0"/>
              </a:spcAft>
              <a:buNone/>
            </a:pPr>
            <a:r>
              <a:rPr lang="en" sz="1800" dirty="0">
                <a:solidFill>
                  <a:schemeClr val="dk1"/>
                </a:solidFill>
              </a:rPr>
              <a:t>	--firstname yunhang \</a:t>
            </a:r>
          </a:p>
          <a:p>
            <a:pPr marL="0" lvl="0" indent="0" algn="l" rtl="0">
              <a:lnSpc>
                <a:spcPct val="115000"/>
              </a:lnSpc>
              <a:spcBef>
                <a:spcPts val="0"/>
              </a:spcBef>
              <a:spcAft>
                <a:spcPts val="0"/>
              </a:spcAft>
              <a:buNone/>
            </a:pPr>
            <a:r>
              <a:rPr lang="en" sz="1800" dirty="0">
                <a:solidFill>
                  <a:schemeClr val="dk1"/>
                </a:solidFill>
              </a:rPr>
              <a:t>	--lastname lin \</a:t>
            </a:r>
          </a:p>
          <a:p>
            <a:pPr marL="0" lvl="0" indent="0" algn="l" rtl="0">
              <a:lnSpc>
                <a:spcPct val="115000"/>
              </a:lnSpc>
              <a:spcBef>
                <a:spcPts val="0"/>
              </a:spcBef>
              <a:spcAft>
                <a:spcPts val="0"/>
              </a:spcAft>
              <a:buNone/>
            </a:pPr>
            <a:r>
              <a:rPr lang="en" sz="1800" dirty="0">
                <a:solidFill>
                  <a:schemeClr val="dk1"/>
                </a:solidFill>
              </a:rPr>
              <a:t>	--role Admin \</a:t>
            </a:r>
          </a:p>
          <a:p>
            <a:pPr marL="0" lvl="0" indent="0" algn="l" rtl="0">
              <a:lnSpc>
                <a:spcPct val="115000"/>
              </a:lnSpc>
              <a:spcBef>
                <a:spcPts val="0"/>
              </a:spcBef>
              <a:spcAft>
                <a:spcPts val="0"/>
              </a:spcAft>
              <a:buNone/>
            </a:pPr>
            <a:r>
              <a:rPr lang="en" sz="1800" dirty="0">
                <a:solidFill>
                  <a:schemeClr val="dk1"/>
                </a:solidFill>
              </a:rPr>
              <a:t>	--email yl4860@columbia.edu</a:t>
            </a:r>
            <a:endParaRPr sz="1800" dirty="0">
              <a:solidFill>
                <a:schemeClr val="dk1"/>
              </a:solidFill>
            </a:endParaRPr>
          </a:p>
          <a:p>
            <a:pPr marL="0" lvl="0" indent="0" algn="l" rtl="0">
              <a:lnSpc>
                <a:spcPct val="115000"/>
              </a:lnSpc>
              <a:spcBef>
                <a:spcPts val="0"/>
              </a:spcBef>
              <a:spcAft>
                <a:spcPts val="0"/>
              </a:spcAft>
              <a:buNone/>
            </a:pPr>
            <a:r>
              <a:rPr lang="en" sz="1800" dirty="0">
                <a:solidFill>
                  <a:schemeClr val="dk1"/>
                </a:solidFill>
              </a:rPr>
              <a:t>3.airflow webserver --port 8080</a:t>
            </a:r>
            <a:endParaRPr sz="1800" dirty="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Airflow UI on your web browser</a:t>
            </a:r>
            <a:endParaRPr/>
          </a:p>
        </p:txBody>
      </p:sp>
      <p:sp>
        <p:nvSpPr>
          <p:cNvPr id="236" name="Google Shape;236;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237" name="Google Shape;237;p31"/>
          <p:cNvSpPr txBox="1">
            <a:spLocks noGrp="1"/>
          </p:cNvSpPr>
          <p:nvPr>
            <p:ph type="body" idx="1"/>
          </p:nvPr>
        </p:nvSpPr>
        <p:spPr>
          <a:xfrm>
            <a:off x="311700" y="1152475"/>
            <a:ext cx="8520600" cy="135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dirty="0">
                <a:solidFill>
                  <a:schemeClr val="dk1"/>
                </a:solidFill>
              </a:rPr>
              <a:t>Open your browser</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Visit “</a:t>
            </a:r>
            <a:r>
              <a:rPr lang="en" b="1" dirty="0">
                <a:solidFill>
                  <a:schemeClr val="dk1"/>
                </a:solidFill>
              </a:rPr>
              <a:t>http</a:t>
            </a:r>
            <a:r>
              <a:rPr lang="en" dirty="0">
                <a:solidFill>
                  <a:schemeClr val="dk1"/>
                </a:solidFill>
              </a:rPr>
              <a:t>://&lt;External IP&gt;:8080”</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login</a:t>
            </a:r>
            <a:endParaRPr dirty="0">
              <a:solidFill>
                <a:schemeClr val="dk1"/>
              </a:solidFill>
            </a:endParaRPr>
          </a:p>
        </p:txBody>
      </p:sp>
      <p:pic>
        <p:nvPicPr>
          <p:cNvPr id="238" name="Google Shape;238;p31"/>
          <p:cNvPicPr preferRelativeResize="0"/>
          <p:nvPr/>
        </p:nvPicPr>
        <p:blipFill>
          <a:blip r:embed="rId3">
            <a:alphaModFix/>
          </a:blip>
          <a:stretch>
            <a:fillRect/>
          </a:stretch>
        </p:blipFill>
        <p:spPr>
          <a:xfrm>
            <a:off x="4780775" y="1017725"/>
            <a:ext cx="3824624" cy="924725"/>
          </a:xfrm>
          <a:prstGeom prst="rect">
            <a:avLst/>
          </a:prstGeom>
          <a:noFill/>
          <a:ln>
            <a:noFill/>
          </a:ln>
        </p:spPr>
      </p:pic>
      <p:pic>
        <p:nvPicPr>
          <p:cNvPr id="239" name="Google Shape;239;p31"/>
          <p:cNvPicPr preferRelativeResize="0"/>
          <p:nvPr/>
        </p:nvPicPr>
        <p:blipFill>
          <a:blip r:embed="rId4">
            <a:alphaModFix/>
          </a:blip>
          <a:stretch>
            <a:fillRect/>
          </a:stretch>
        </p:blipFill>
        <p:spPr>
          <a:xfrm>
            <a:off x="789150" y="2639925"/>
            <a:ext cx="5988797" cy="2333526"/>
          </a:xfrm>
          <a:prstGeom prst="rect">
            <a:avLst/>
          </a:prstGeom>
          <a:noFill/>
          <a:ln>
            <a:noFill/>
          </a:ln>
        </p:spPr>
      </p:pic>
      <p:sp>
        <p:nvSpPr>
          <p:cNvPr id="240" name="Google Shape;240;p31"/>
          <p:cNvSpPr/>
          <p:nvPr/>
        </p:nvSpPr>
        <p:spPr>
          <a:xfrm>
            <a:off x="6607475" y="1017725"/>
            <a:ext cx="783000" cy="4749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Workflow</a:t>
            </a:r>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dirty="0">
                <a:solidFill>
                  <a:schemeClr val="dk1"/>
                </a:solidFill>
              </a:rPr>
              <a:t>A sequence of tasks involved in moving from the beginning to the end of a working process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Started on a schedule or triggered by an event</a:t>
            </a:r>
            <a:endParaRPr dirty="0">
              <a:solidFill>
                <a:schemeClr val="dk1"/>
              </a:solidFill>
            </a:endParaRPr>
          </a:p>
        </p:txBody>
      </p:sp>
      <p:sp>
        <p:nvSpPr>
          <p:cNvPr id="65" name="Google Shape;6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Start scheduler</a:t>
            </a:r>
            <a:endParaRPr/>
          </a:p>
        </p:txBody>
      </p:sp>
      <p:sp>
        <p:nvSpPr>
          <p:cNvPr id="246" name="Google Shape;24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247" name="Google Shape;247;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rgbClr val="0000FF"/>
                </a:solidFill>
              </a:rPr>
              <a:t># Open a new terminal (you can use screen if you prefer to open only one             # terminal)</a:t>
            </a:r>
            <a:endParaRPr dirty="0">
              <a:solidFill>
                <a:srgbClr val="0000FF"/>
              </a:solidFill>
            </a:endParaRPr>
          </a:p>
          <a:p>
            <a:pPr marL="457200" lvl="0" indent="-342900" algn="l" rtl="0">
              <a:spcBef>
                <a:spcPts val="1200"/>
              </a:spcBef>
              <a:spcAft>
                <a:spcPts val="0"/>
              </a:spcAft>
              <a:buClr>
                <a:schemeClr val="dk1"/>
              </a:buClr>
              <a:buSzPts val="1800"/>
              <a:buAutoNum type="arabicPeriod"/>
            </a:pPr>
            <a:r>
              <a:rPr lang="en" dirty="0">
                <a:solidFill>
                  <a:schemeClr val="dk1"/>
                </a:solidFill>
              </a:rPr>
              <a:t>conda activate airflow</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 dirty="0">
                <a:solidFill>
                  <a:schemeClr val="dk1"/>
                </a:solidFill>
              </a:rPr>
              <a:t>airflow db init</a:t>
            </a:r>
            <a:endParaRPr dirty="0">
              <a:solidFill>
                <a:schemeClr val="dk1"/>
              </a:solidFill>
            </a:endParaRPr>
          </a:p>
          <a:p>
            <a:pPr marL="457200" lvl="0" indent="-342900" algn="l" rtl="0">
              <a:spcBef>
                <a:spcPts val="0"/>
              </a:spcBef>
              <a:spcAft>
                <a:spcPts val="0"/>
              </a:spcAft>
              <a:buClr>
                <a:schemeClr val="dk1"/>
              </a:buClr>
              <a:buSzPts val="1800"/>
              <a:buAutoNum type="arabicPeriod"/>
            </a:pPr>
            <a:r>
              <a:rPr lang="en" dirty="0">
                <a:solidFill>
                  <a:schemeClr val="dk1"/>
                </a:solidFill>
              </a:rPr>
              <a:t>airflow scheduler</a:t>
            </a:r>
            <a:endParaRPr dirty="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900"/>
              <a:t>Airflow examples</a:t>
            </a:r>
            <a:endParaRPr sz="4900"/>
          </a:p>
        </p:txBody>
      </p:sp>
      <p:sp>
        <p:nvSpPr>
          <p:cNvPr id="253" name="Google Shape;25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Helloworld</a:t>
            </a:r>
            <a:endParaRPr/>
          </a:p>
        </p:txBody>
      </p:sp>
      <p:sp>
        <p:nvSpPr>
          <p:cNvPr id="259" name="Google Shape;25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260" name="Google Shape;260;p34"/>
          <p:cNvSpPr txBox="1"/>
          <p:nvPr/>
        </p:nvSpPr>
        <p:spPr>
          <a:xfrm>
            <a:off x="283975" y="1077000"/>
            <a:ext cx="9070800" cy="382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dirty="0">
                <a:solidFill>
                  <a:srgbClr val="0000FF"/>
                </a:solidFill>
              </a:rPr>
              <a:t># Download helloworld.py from Coursework/Files</a:t>
            </a:r>
            <a:endParaRPr sz="1600" dirty="0">
              <a:solidFill>
                <a:srgbClr val="0000FF"/>
              </a:solidFill>
            </a:endParaRPr>
          </a:p>
          <a:p>
            <a:pPr marL="0" lvl="0" indent="0" algn="l" rtl="0">
              <a:lnSpc>
                <a:spcPct val="115000"/>
              </a:lnSpc>
              <a:spcBef>
                <a:spcPts val="0"/>
              </a:spcBef>
              <a:spcAft>
                <a:spcPts val="0"/>
              </a:spcAft>
              <a:buNone/>
            </a:pPr>
            <a:r>
              <a:rPr lang="en" sz="1600" dirty="0">
                <a:solidFill>
                  <a:srgbClr val="0000FF"/>
                </a:solidFill>
              </a:rPr>
              <a:t># Open a new terminal </a:t>
            </a:r>
            <a:endParaRPr sz="1600" dirty="0">
              <a:solidFill>
                <a:srgbClr val="0000FF"/>
              </a:solidFill>
            </a:endParaRPr>
          </a:p>
          <a:p>
            <a:pPr marL="0" lvl="0" indent="0" algn="l" rtl="0">
              <a:lnSpc>
                <a:spcPct val="115000"/>
              </a:lnSpc>
              <a:spcBef>
                <a:spcPts val="0"/>
              </a:spcBef>
              <a:spcAft>
                <a:spcPts val="0"/>
              </a:spcAft>
              <a:buNone/>
            </a:pPr>
            <a:r>
              <a:rPr lang="en" sz="1600" dirty="0">
                <a:solidFill>
                  <a:schemeClr val="dk1"/>
                </a:solidFill>
              </a:rPr>
              <a:t>conda activate airflow</a:t>
            </a:r>
            <a:endParaRPr sz="1600" dirty="0">
              <a:solidFill>
                <a:schemeClr val="dk1"/>
              </a:solidFill>
            </a:endParaRPr>
          </a:p>
          <a:p>
            <a:pPr marL="0" lvl="0" indent="0" algn="l" rtl="0">
              <a:lnSpc>
                <a:spcPct val="115000"/>
              </a:lnSpc>
              <a:spcBef>
                <a:spcPts val="0"/>
              </a:spcBef>
              <a:spcAft>
                <a:spcPts val="0"/>
              </a:spcAft>
              <a:buNone/>
            </a:pPr>
            <a:r>
              <a:rPr lang="en" sz="1600" dirty="0">
                <a:solidFill>
                  <a:srgbClr val="0000FF"/>
                </a:solidFill>
              </a:rPr>
              <a:t># Create dags folders</a:t>
            </a:r>
            <a:endParaRPr sz="1600" dirty="0">
              <a:solidFill>
                <a:srgbClr val="0000FF"/>
              </a:solidFill>
            </a:endParaRPr>
          </a:p>
          <a:p>
            <a:pPr marL="0" lvl="0" indent="0" algn="l" rtl="0">
              <a:lnSpc>
                <a:spcPct val="115000"/>
              </a:lnSpc>
              <a:spcBef>
                <a:spcPts val="0"/>
              </a:spcBef>
              <a:spcAft>
                <a:spcPts val="0"/>
              </a:spcAft>
              <a:buNone/>
            </a:pPr>
            <a:r>
              <a:rPr lang="en" sz="1600" dirty="0">
                <a:solidFill>
                  <a:schemeClr val="dk1"/>
                </a:solidFill>
              </a:rPr>
              <a:t>cd airflow</a:t>
            </a:r>
            <a:endParaRPr sz="1600" dirty="0">
              <a:solidFill>
                <a:schemeClr val="dk1"/>
              </a:solidFill>
            </a:endParaRPr>
          </a:p>
          <a:p>
            <a:pPr marL="0" lvl="0" indent="0" algn="l" rtl="0">
              <a:lnSpc>
                <a:spcPct val="115000"/>
              </a:lnSpc>
              <a:spcBef>
                <a:spcPts val="0"/>
              </a:spcBef>
              <a:spcAft>
                <a:spcPts val="0"/>
              </a:spcAft>
              <a:buNone/>
            </a:pPr>
            <a:r>
              <a:rPr lang="en" sz="1600" dirty="0">
                <a:solidFill>
                  <a:schemeClr val="dk1"/>
                </a:solidFill>
              </a:rPr>
              <a:t>mkdir dags</a:t>
            </a:r>
            <a:endParaRPr sz="1600" dirty="0">
              <a:solidFill>
                <a:schemeClr val="dk1"/>
              </a:solidFill>
            </a:endParaRPr>
          </a:p>
          <a:p>
            <a:pPr marL="0" lvl="0" indent="0" algn="l" rtl="0">
              <a:lnSpc>
                <a:spcPct val="115000"/>
              </a:lnSpc>
              <a:spcBef>
                <a:spcPts val="0"/>
              </a:spcBef>
              <a:spcAft>
                <a:spcPts val="0"/>
              </a:spcAft>
              <a:buNone/>
            </a:pPr>
            <a:r>
              <a:rPr lang="en" sz="1600" dirty="0">
                <a:solidFill>
                  <a:schemeClr val="dk1"/>
                </a:solidFill>
              </a:rPr>
              <a:t>cd dags</a:t>
            </a:r>
            <a:endParaRPr sz="1600" dirty="0">
              <a:solidFill>
                <a:schemeClr val="dk1"/>
              </a:solidFill>
            </a:endParaRPr>
          </a:p>
          <a:p>
            <a:pPr marL="0" lvl="0" indent="0" algn="l" rtl="0">
              <a:lnSpc>
                <a:spcPct val="115000"/>
              </a:lnSpc>
              <a:spcBef>
                <a:spcPts val="0"/>
              </a:spcBef>
              <a:spcAft>
                <a:spcPts val="0"/>
              </a:spcAft>
              <a:buNone/>
            </a:pPr>
            <a:r>
              <a:rPr lang="en" sz="1600" dirty="0">
                <a:solidFill>
                  <a:srgbClr val="0000FF"/>
                </a:solidFill>
              </a:rPr>
              <a:t># Upload helloworld.py here</a:t>
            </a:r>
            <a:endParaRPr sz="1600" dirty="0">
              <a:solidFill>
                <a:srgbClr val="0000FF"/>
              </a:solidFill>
            </a:endParaRPr>
          </a:p>
          <a:p>
            <a:pPr marL="0" lvl="0" indent="0" algn="l" rtl="0">
              <a:lnSpc>
                <a:spcPct val="115000"/>
              </a:lnSpc>
              <a:spcBef>
                <a:spcPts val="0"/>
              </a:spcBef>
              <a:spcAft>
                <a:spcPts val="0"/>
              </a:spcAft>
              <a:buNone/>
            </a:pPr>
            <a:r>
              <a:rPr lang="en" sz="1600" dirty="0">
                <a:solidFill>
                  <a:srgbClr val="0000FF"/>
                </a:solidFill>
              </a:rPr>
              <a:t># Check if the script is correct, no errors if it’s correct</a:t>
            </a:r>
            <a:endParaRPr sz="1600" dirty="0">
              <a:solidFill>
                <a:srgbClr val="0000FF"/>
              </a:solidFill>
            </a:endParaRPr>
          </a:p>
          <a:p>
            <a:pPr marL="0" lvl="0" indent="0" algn="l" rtl="0">
              <a:lnSpc>
                <a:spcPct val="115000"/>
              </a:lnSpc>
              <a:spcBef>
                <a:spcPts val="0"/>
              </a:spcBef>
              <a:spcAft>
                <a:spcPts val="0"/>
              </a:spcAft>
              <a:buNone/>
            </a:pPr>
            <a:r>
              <a:rPr lang="en" sz="1600" dirty="0">
                <a:solidFill>
                  <a:schemeClr val="dk1"/>
                </a:solidFill>
              </a:rPr>
              <a:t>python helloworld.py</a:t>
            </a:r>
            <a:endParaRPr sz="1600" dirty="0">
              <a:solidFill>
                <a:schemeClr val="dk1"/>
              </a:solidFill>
            </a:endParaRPr>
          </a:p>
          <a:p>
            <a:pPr marL="0" lvl="0" indent="0" algn="l" rtl="0">
              <a:lnSpc>
                <a:spcPct val="115000"/>
              </a:lnSpc>
              <a:spcBef>
                <a:spcPts val="0"/>
              </a:spcBef>
              <a:spcAft>
                <a:spcPts val="0"/>
              </a:spcAft>
              <a:buNone/>
            </a:pPr>
            <a:r>
              <a:rPr lang="en" sz="1600" dirty="0">
                <a:solidFill>
                  <a:srgbClr val="0000FF"/>
                </a:solidFill>
              </a:rPr>
              <a:t># Initialize db again and you will see “</a:t>
            </a:r>
            <a:r>
              <a:rPr lang="en-US" sz="1600" dirty="0" err="1">
                <a:solidFill>
                  <a:srgbClr val="0000FF"/>
                </a:solidFill>
              </a:rPr>
              <a:t>helloworld</a:t>
            </a:r>
            <a:r>
              <a:rPr lang="en" sz="1600" dirty="0">
                <a:solidFill>
                  <a:srgbClr val="0000FF"/>
                </a:solidFill>
              </a:rPr>
              <a:t>” on the website</a:t>
            </a:r>
            <a:endParaRPr sz="1600" dirty="0">
              <a:solidFill>
                <a:srgbClr val="0000FF"/>
              </a:solidFill>
            </a:endParaRPr>
          </a:p>
          <a:p>
            <a:pPr marL="0" lvl="0" indent="0" algn="l" rtl="0">
              <a:lnSpc>
                <a:spcPct val="115000"/>
              </a:lnSpc>
              <a:spcBef>
                <a:spcPts val="0"/>
              </a:spcBef>
              <a:spcAft>
                <a:spcPts val="0"/>
              </a:spcAft>
              <a:buNone/>
            </a:pPr>
            <a:r>
              <a:rPr lang="en" sz="1600" dirty="0">
                <a:solidFill>
                  <a:schemeClr val="dk1"/>
                </a:solidFill>
              </a:rPr>
              <a:t>airflow db init</a:t>
            </a:r>
            <a:endParaRPr sz="1600" dirty="0">
              <a:solidFill>
                <a:schemeClr val="dk1"/>
              </a:solidFill>
            </a:endParaRPr>
          </a:p>
          <a:p>
            <a:pPr marL="0" lvl="0" indent="0" algn="l" rtl="0">
              <a:lnSpc>
                <a:spcPct val="115000"/>
              </a:lnSpc>
              <a:spcBef>
                <a:spcPts val="0"/>
              </a:spcBef>
              <a:spcAft>
                <a:spcPts val="0"/>
              </a:spcAft>
              <a:buNone/>
            </a:pPr>
            <a:endParaRPr sz="1600" dirty="0">
              <a:solidFill>
                <a:schemeClr val="dk1"/>
              </a:solidFill>
            </a:endParaRPr>
          </a:p>
        </p:txBody>
      </p:sp>
      <p:pic>
        <p:nvPicPr>
          <p:cNvPr id="261" name="Google Shape;261;p34"/>
          <p:cNvPicPr preferRelativeResize="0"/>
          <p:nvPr/>
        </p:nvPicPr>
        <p:blipFill>
          <a:blip r:embed="rId3">
            <a:alphaModFix/>
          </a:blip>
          <a:stretch>
            <a:fillRect/>
          </a:stretch>
        </p:blipFill>
        <p:spPr>
          <a:xfrm>
            <a:off x="2620026" y="4423104"/>
            <a:ext cx="6262999" cy="324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Helloworld</a:t>
            </a:r>
            <a:endParaRPr/>
          </a:p>
        </p:txBody>
      </p:sp>
      <p:sp>
        <p:nvSpPr>
          <p:cNvPr id="267" name="Google Shape;26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pic>
        <p:nvPicPr>
          <p:cNvPr id="268" name="Google Shape;268;p35"/>
          <p:cNvPicPr preferRelativeResize="0"/>
          <p:nvPr/>
        </p:nvPicPr>
        <p:blipFill>
          <a:blip r:embed="rId3">
            <a:alphaModFix/>
          </a:blip>
          <a:stretch>
            <a:fillRect/>
          </a:stretch>
        </p:blipFill>
        <p:spPr>
          <a:xfrm>
            <a:off x="475975" y="1264075"/>
            <a:ext cx="1716075" cy="2384550"/>
          </a:xfrm>
          <a:prstGeom prst="rect">
            <a:avLst/>
          </a:prstGeom>
          <a:noFill/>
          <a:ln>
            <a:noFill/>
          </a:ln>
        </p:spPr>
      </p:pic>
      <p:pic>
        <p:nvPicPr>
          <p:cNvPr id="269" name="Google Shape;269;p35"/>
          <p:cNvPicPr preferRelativeResize="0"/>
          <p:nvPr/>
        </p:nvPicPr>
        <p:blipFill>
          <a:blip r:embed="rId4">
            <a:alphaModFix/>
          </a:blip>
          <a:stretch>
            <a:fillRect/>
          </a:stretch>
        </p:blipFill>
        <p:spPr>
          <a:xfrm>
            <a:off x="3112150" y="1191000"/>
            <a:ext cx="2919705" cy="2384549"/>
          </a:xfrm>
          <a:prstGeom prst="rect">
            <a:avLst/>
          </a:prstGeom>
          <a:noFill/>
          <a:ln>
            <a:noFill/>
          </a:ln>
        </p:spPr>
      </p:pic>
      <p:sp>
        <p:nvSpPr>
          <p:cNvPr id="270" name="Google Shape;270;p35"/>
          <p:cNvSpPr txBox="1"/>
          <p:nvPr/>
        </p:nvSpPr>
        <p:spPr>
          <a:xfrm>
            <a:off x="939450" y="3894975"/>
            <a:ext cx="13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Tree</a:t>
            </a:r>
            <a:endParaRPr/>
          </a:p>
        </p:txBody>
      </p:sp>
      <p:sp>
        <p:nvSpPr>
          <p:cNvPr id="271" name="Google Shape;271;p35"/>
          <p:cNvSpPr txBox="1"/>
          <p:nvPr/>
        </p:nvSpPr>
        <p:spPr>
          <a:xfrm>
            <a:off x="4014600" y="3898100"/>
            <a:ext cx="13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Graph</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 ways to trigger a DAG</a:t>
            </a:r>
            <a:endParaRPr/>
          </a:p>
        </p:txBody>
      </p:sp>
      <p:sp>
        <p:nvSpPr>
          <p:cNvPr id="277" name="Google Shape;27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278" name="Google Shape;278;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AutoNum type="arabicPeriod"/>
            </a:pPr>
            <a:r>
              <a:rPr lang="en">
                <a:solidFill>
                  <a:schemeClr val="dk1"/>
                </a:solidFill>
              </a:rPr>
              <a:t>Trigger manually </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Trigger on a schedule</a:t>
            </a:r>
            <a:endParaRPr>
              <a:solidFill>
                <a:schemeClr val="dk1"/>
              </a:solidFill>
            </a:endParaRPr>
          </a:p>
        </p:txBody>
      </p:sp>
      <p:pic>
        <p:nvPicPr>
          <p:cNvPr id="279" name="Google Shape;279;p36"/>
          <p:cNvPicPr preferRelativeResize="0"/>
          <p:nvPr/>
        </p:nvPicPr>
        <p:blipFill>
          <a:blip r:embed="rId3">
            <a:alphaModFix/>
          </a:blip>
          <a:stretch>
            <a:fillRect/>
          </a:stretch>
        </p:blipFill>
        <p:spPr>
          <a:xfrm>
            <a:off x="3177922" y="1141950"/>
            <a:ext cx="5909704" cy="1497625"/>
          </a:xfrm>
          <a:prstGeom prst="rect">
            <a:avLst/>
          </a:prstGeom>
          <a:noFill/>
          <a:ln>
            <a:noFill/>
          </a:ln>
        </p:spPr>
      </p:pic>
      <p:sp>
        <p:nvSpPr>
          <p:cNvPr id="280" name="Google Shape;280;p36"/>
          <p:cNvSpPr txBox="1"/>
          <p:nvPr/>
        </p:nvSpPr>
        <p:spPr>
          <a:xfrm>
            <a:off x="5382050" y="2629825"/>
            <a:ext cx="2321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1"/>
                </a:solidFill>
              </a:rPr>
              <a:t>Trigger manually</a:t>
            </a:r>
            <a:endParaRPr/>
          </a:p>
        </p:txBody>
      </p:sp>
      <p:sp>
        <p:nvSpPr>
          <p:cNvPr id="281" name="Google Shape;281;p36"/>
          <p:cNvSpPr/>
          <p:nvPr/>
        </p:nvSpPr>
        <p:spPr>
          <a:xfrm>
            <a:off x="8238150" y="1717100"/>
            <a:ext cx="783000" cy="1722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Scheduler</a:t>
            </a:r>
            <a:endParaRPr/>
          </a:p>
        </p:txBody>
      </p:sp>
      <p:sp>
        <p:nvSpPr>
          <p:cNvPr id="287" name="Google Shape;287;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pic>
        <p:nvPicPr>
          <p:cNvPr id="288" name="Google Shape;288;p37"/>
          <p:cNvPicPr preferRelativeResize="0"/>
          <p:nvPr/>
        </p:nvPicPr>
        <p:blipFill>
          <a:blip r:embed="rId3">
            <a:alphaModFix/>
          </a:blip>
          <a:stretch>
            <a:fillRect/>
          </a:stretch>
        </p:blipFill>
        <p:spPr>
          <a:xfrm>
            <a:off x="5776550" y="270881"/>
            <a:ext cx="2822574" cy="2764418"/>
          </a:xfrm>
          <a:prstGeom prst="rect">
            <a:avLst/>
          </a:prstGeom>
          <a:noFill/>
          <a:ln>
            <a:noFill/>
          </a:ln>
        </p:spPr>
      </p:pic>
      <p:pic>
        <p:nvPicPr>
          <p:cNvPr id="289" name="Google Shape;289;p37"/>
          <p:cNvPicPr preferRelativeResize="0"/>
          <p:nvPr/>
        </p:nvPicPr>
        <p:blipFill>
          <a:blip r:embed="rId4">
            <a:alphaModFix/>
          </a:blip>
          <a:stretch>
            <a:fillRect/>
          </a:stretch>
        </p:blipFill>
        <p:spPr>
          <a:xfrm>
            <a:off x="4952998" y="3246998"/>
            <a:ext cx="3697500" cy="1744125"/>
          </a:xfrm>
          <a:prstGeom prst="rect">
            <a:avLst/>
          </a:prstGeom>
          <a:noFill/>
          <a:ln>
            <a:noFill/>
          </a:ln>
        </p:spPr>
      </p:pic>
      <p:sp>
        <p:nvSpPr>
          <p:cNvPr id="290" name="Google Shape;290;p37"/>
          <p:cNvSpPr txBox="1"/>
          <p:nvPr/>
        </p:nvSpPr>
        <p:spPr>
          <a:xfrm>
            <a:off x="146125" y="1096050"/>
            <a:ext cx="4352700" cy="15330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Char char="●"/>
            </a:pPr>
            <a:r>
              <a:rPr lang="en"/>
              <a:t>The scheduler won't trigger your tasks until the period it covers has ended.</a:t>
            </a:r>
            <a:endParaRPr/>
          </a:p>
          <a:p>
            <a:pPr marL="457200" lvl="0" indent="-342900" algn="l" rtl="0">
              <a:lnSpc>
                <a:spcPct val="115000"/>
              </a:lnSpc>
              <a:spcBef>
                <a:spcPts val="0"/>
              </a:spcBef>
              <a:spcAft>
                <a:spcPts val="0"/>
              </a:spcAft>
              <a:buClr>
                <a:schemeClr val="dk2"/>
              </a:buClr>
              <a:buSzPts val="1800"/>
              <a:buChar char="●"/>
            </a:pPr>
            <a:r>
              <a:rPr lang="en"/>
              <a:t>The scheduler runs your job one schedule_interval after the start date, at the end of the interval.</a:t>
            </a:r>
            <a:endParaRPr/>
          </a:p>
        </p:txBody>
      </p:sp>
      <p:sp>
        <p:nvSpPr>
          <p:cNvPr id="291" name="Google Shape;291;p37"/>
          <p:cNvSpPr txBox="1"/>
          <p:nvPr/>
        </p:nvSpPr>
        <p:spPr>
          <a:xfrm>
            <a:off x="146125" y="3305575"/>
            <a:ext cx="4352700" cy="153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References</a:t>
            </a:r>
            <a:endParaRPr/>
          </a:p>
          <a:p>
            <a:pPr marL="0" lvl="0" indent="0" algn="l" rtl="0">
              <a:lnSpc>
                <a:spcPct val="115000"/>
              </a:lnSpc>
              <a:spcBef>
                <a:spcPts val="1200"/>
              </a:spcBef>
              <a:spcAft>
                <a:spcPts val="0"/>
              </a:spcAft>
              <a:buNone/>
            </a:pPr>
            <a:r>
              <a:rPr lang="en" sz="900" u="sng">
                <a:solidFill>
                  <a:schemeClr val="hlink"/>
                </a:solidFill>
                <a:hlinkClick r:id="rId5"/>
              </a:rPr>
              <a:t>https://airflow.apache.org/docs/apache-airflow/stable/concepts/scheduler.html</a:t>
            </a:r>
            <a:r>
              <a:rPr lang="en" sz="900">
                <a:solidFill>
                  <a:schemeClr val="dk1"/>
                </a:solidFill>
              </a:rPr>
              <a:t> </a:t>
            </a:r>
            <a:endParaRPr sz="900">
              <a:solidFill>
                <a:schemeClr val="dk1"/>
              </a:solidFill>
            </a:endParaRPr>
          </a:p>
          <a:p>
            <a:pPr marL="0" lvl="0" indent="0" algn="l" rtl="0">
              <a:lnSpc>
                <a:spcPct val="115000"/>
              </a:lnSpc>
              <a:spcBef>
                <a:spcPts val="1200"/>
              </a:spcBef>
              <a:spcAft>
                <a:spcPts val="0"/>
              </a:spcAft>
              <a:buNone/>
            </a:pPr>
            <a:r>
              <a:rPr lang="en" sz="900" u="sng">
                <a:solidFill>
                  <a:schemeClr val="hlink"/>
                </a:solidFill>
                <a:hlinkClick r:id="rId6"/>
              </a:rPr>
              <a:t>https://airflow.apache.org/docs/apache-airflow/stable/dag-run.html</a:t>
            </a:r>
            <a:r>
              <a:rPr lang="en" sz="900"/>
              <a:t> </a:t>
            </a:r>
            <a:endParaRPr sz="900"/>
          </a:p>
          <a:p>
            <a:pPr marL="0" lvl="0" indent="0" algn="l" rtl="0">
              <a:lnSpc>
                <a:spcPct val="115000"/>
              </a:lnSpc>
              <a:spcBef>
                <a:spcPts val="1200"/>
              </a:spcBef>
              <a:spcAft>
                <a:spcPts val="1200"/>
              </a:spcAft>
              <a:buNone/>
            </a:pPr>
            <a:r>
              <a:rPr lang="en" sz="900" u="sng">
                <a:solidFill>
                  <a:schemeClr val="hlink"/>
                </a:solidFill>
                <a:hlinkClick r:id="rId7"/>
              </a:rPr>
              <a:t>https://cloud.google.com/composer/docs/triggering-dags</a:t>
            </a:r>
            <a:r>
              <a:rPr lang="en" sz="900"/>
              <a:t> </a:t>
            </a:r>
            <a:endParaRPr sz="9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Tasks</a:t>
            </a:r>
            <a:endParaRPr/>
          </a:p>
        </p:txBody>
      </p:sp>
      <p:sp>
        <p:nvSpPr>
          <p:cNvPr id="297" name="Google Shape;297;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pic>
        <p:nvPicPr>
          <p:cNvPr id="298" name="Google Shape;298;p38"/>
          <p:cNvPicPr preferRelativeResize="0"/>
          <p:nvPr/>
        </p:nvPicPr>
        <p:blipFill>
          <a:blip r:embed="rId3">
            <a:alphaModFix/>
          </a:blip>
          <a:stretch>
            <a:fillRect/>
          </a:stretch>
        </p:blipFill>
        <p:spPr>
          <a:xfrm>
            <a:off x="4124901" y="1291825"/>
            <a:ext cx="4591099" cy="572700"/>
          </a:xfrm>
          <a:prstGeom prst="rect">
            <a:avLst/>
          </a:prstGeom>
          <a:noFill/>
          <a:ln>
            <a:noFill/>
          </a:ln>
        </p:spPr>
      </p:pic>
      <p:pic>
        <p:nvPicPr>
          <p:cNvPr id="299" name="Google Shape;299;p38"/>
          <p:cNvPicPr preferRelativeResize="0"/>
          <p:nvPr/>
        </p:nvPicPr>
        <p:blipFill>
          <a:blip r:embed="rId4">
            <a:alphaModFix/>
          </a:blip>
          <a:stretch>
            <a:fillRect/>
          </a:stretch>
        </p:blipFill>
        <p:spPr>
          <a:xfrm>
            <a:off x="423775" y="1017725"/>
            <a:ext cx="2405025" cy="3984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Operators</a:t>
            </a:r>
            <a:endParaRPr/>
          </a:p>
        </p:txBody>
      </p:sp>
      <p:sp>
        <p:nvSpPr>
          <p:cNvPr id="305" name="Google Shape;305;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306" name="Google Shape;306;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AutoNum type="arabicPeriod"/>
            </a:pPr>
            <a:r>
              <a:rPr lang="en" b="1">
                <a:solidFill>
                  <a:schemeClr val="dk1"/>
                </a:solidFill>
              </a:rPr>
              <a:t>PythonOperator</a:t>
            </a:r>
            <a:endParaRPr b="1">
              <a:solidFill>
                <a:schemeClr val="dk1"/>
              </a:solidFill>
            </a:endParaRPr>
          </a:p>
          <a:p>
            <a:pPr marL="457200" lvl="0" indent="-342900" algn="l" rtl="0">
              <a:spcBef>
                <a:spcPts val="0"/>
              </a:spcBef>
              <a:spcAft>
                <a:spcPts val="0"/>
              </a:spcAft>
              <a:buClr>
                <a:schemeClr val="dk1"/>
              </a:buClr>
              <a:buSzPts val="1800"/>
              <a:buAutoNum type="arabicPeriod"/>
            </a:pPr>
            <a:r>
              <a:rPr lang="en" b="1">
                <a:solidFill>
                  <a:schemeClr val="dk1"/>
                </a:solidFill>
              </a:rPr>
              <a:t>BashOperator</a:t>
            </a:r>
            <a:endParaRPr b="1">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branch_operator</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email_operator</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mysql_operator</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DataprocOperator</a:t>
            </a:r>
            <a:endParaRPr>
              <a:solidFill>
                <a:schemeClr val="dk1"/>
              </a:solidFill>
            </a:endParaRPr>
          </a:p>
          <a:p>
            <a:pPr marL="0" lvl="0" indent="457200" algn="l" rtl="0">
              <a:spcBef>
                <a:spcPts val="1200"/>
              </a:spcBef>
              <a:spcAft>
                <a:spcPts val="0"/>
              </a:spcAft>
              <a:buNone/>
            </a:pPr>
            <a:r>
              <a:rPr lang="en">
                <a:solidFill>
                  <a:schemeClr val="dk1"/>
                </a:solidFill>
              </a:rPr>
              <a:t>…</a:t>
            </a:r>
            <a:endParaRPr>
              <a:solidFill>
                <a:schemeClr val="dk1"/>
              </a:solidFill>
            </a:endParaRPr>
          </a:p>
          <a:p>
            <a:pPr marL="0" lvl="0" indent="457200" algn="l" rtl="0">
              <a:spcBef>
                <a:spcPts val="1200"/>
              </a:spcBef>
              <a:spcAft>
                <a:spcPts val="1200"/>
              </a:spcAft>
              <a:buClr>
                <a:schemeClr val="dk1"/>
              </a:buClr>
              <a:buSzPts val="1100"/>
              <a:buFont typeface="Arial"/>
              <a:buNone/>
            </a:pPr>
            <a:r>
              <a:rPr lang="en">
                <a:solidFill>
                  <a:schemeClr val="dk1"/>
                </a:solidFill>
              </a:rPr>
              <a:t>...</a:t>
            </a:r>
            <a:endParaRPr>
              <a:solidFill>
                <a:schemeClr val="dk1"/>
              </a:solidFill>
            </a:endParaRPr>
          </a:p>
        </p:txBody>
      </p:sp>
      <p:sp>
        <p:nvSpPr>
          <p:cNvPr id="307" name="Google Shape;307;p39"/>
          <p:cNvSpPr txBox="1"/>
          <p:nvPr/>
        </p:nvSpPr>
        <p:spPr>
          <a:xfrm>
            <a:off x="4968750" y="42825"/>
            <a:ext cx="3684600" cy="2233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PythonOperator:</a:t>
            </a:r>
            <a:endParaRPr sz="1800" b="1"/>
          </a:p>
          <a:p>
            <a:pPr marL="0" lvl="0" indent="0" algn="l" rtl="0">
              <a:spcBef>
                <a:spcPts val="0"/>
              </a:spcBef>
              <a:spcAft>
                <a:spcPts val="0"/>
              </a:spcAft>
              <a:buNone/>
            </a:pPr>
            <a:endParaRPr/>
          </a:p>
          <a:p>
            <a:pPr marL="0" lvl="0" indent="0" algn="l" rtl="0">
              <a:spcBef>
                <a:spcPts val="0"/>
              </a:spcBef>
              <a:spcAft>
                <a:spcPts val="0"/>
              </a:spcAft>
              <a:buNone/>
            </a:pPr>
            <a:r>
              <a:rPr lang="en"/>
              <a:t>def function():</a:t>
            </a:r>
            <a:endParaRPr/>
          </a:p>
          <a:p>
            <a:pPr marL="0" lvl="0" indent="0" algn="l" rtl="0">
              <a:spcBef>
                <a:spcPts val="0"/>
              </a:spcBef>
              <a:spcAft>
                <a:spcPts val="0"/>
              </a:spcAft>
              <a:buNone/>
            </a:pPr>
            <a:r>
              <a:rPr lang="en"/>
              <a:t>      print(123)</a:t>
            </a:r>
            <a:endParaRPr/>
          </a:p>
          <a:p>
            <a:pPr marL="0" lvl="0" indent="0" algn="l" rtl="0">
              <a:spcBef>
                <a:spcPts val="0"/>
              </a:spcBef>
              <a:spcAft>
                <a:spcPts val="0"/>
              </a:spcAft>
              <a:buNone/>
            </a:pPr>
            <a:endParaRPr/>
          </a:p>
          <a:p>
            <a:pPr marL="0" lvl="0" indent="0" algn="l" rtl="0">
              <a:spcBef>
                <a:spcPts val="0"/>
              </a:spcBef>
              <a:spcAft>
                <a:spcPts val="0"/>
              </a:spcAft>
              <a:buNone/>
            </a:pPr>
            <a:r>
              <a:rPr lang="en"/>
              <a:t>task = PythonOperator(</a:t>
            </a:r>
            <a:endParaRPr/>
          </a:p>
          <a:p>
            <a:pPr marL="0" lvl="0" indent="0" algn="l" rtl="0">
              <a:spcBef>
                <a:spcPts val="0"/>
              </a:spcBef>
              <a:spcAft>
                <a:spcPts val="0"/>
              </a:spcAft>
              <a:buNone/>
            </a:pPr>
            <a:r>
              <a:rPr lang="en"/>
              <a:t>        task_id='task_id',</a:t>
            </a:r>
            <a:endParaRPr/>
          </a:p>
          <a:p>
            <a:pPr marL="0" lvl="0" indent="0" algn="l" rtl="0">
              <a:spcBef>
                <a:spcPts val="0"/>
              </a:spcBef>
              <a:spcAft>
                <a:spcPts val="0"/>
              </a:spcAft>
              <a:buNone/>
            </a:pPr>
            <a:r>
              <a:rPr lang="en"/>
              <a:t>        python_callable=function,</a:t>
            </a:r>
            <a:endParaRPr/>
          </a:p>
          <a:p>
            <a:pPr marL="0" lvl="0" indent="0" algn="l" rtl="0">
              <a:spcBef>
                <a:spcPts val="0"/>
              </a:spcBef>
              <a:spcAft>
                <a:spcPts val="0"/>
              </a:spcAft>
              <a:buNone/>
            </a:pP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    </a:t>
            </a:r>
            <a:endParaRPr/>
          </a:p>
          <a:p>
            <a:pPr marL="0" lvl="0" indent="0" algn="l" rtl="0">
              <a:spcBef>
                <a:spcPts val="0"/>
              </a:spcBef>
              <a:spcAft>
                <a:spcPts val="0"/>
              </a:spcAft>
              <a:buNone/>
            </a:pPr>
            <a:endParaRPr/>
          </a:p>
        </p:txBody>
      </p:sp>
      <p:sp>
        <p:nvSpPr>
          <p:cNvPr id="308" name="Google Shape;308;p39"/>
          <p:cNvSpPr txBox="1"/>
          <p:nvPr/>
        </p:nvSpPr>
        <p:spPr>
          <a:xfrm>
            <a:off x="4968750" y="2363275"/>
            <a:ext cx="3684600" cy="2693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t>BashOperator:</a:t>
            </a:r>
            <a:endParaRPr sz="1800" b="1" dirty="0"/>
          </a:p>
          <a:p>
            <a:pPr marL="0" lvl="0" indent="0" algn="l" rtl="0">
              <a:spcBef>
                <a:spcPts val="0"/>
              </a:spcBef>
              <a:spcAft>
                <a:spcPts val="0"/>
              </a:spcAft>
              <a:buNone/>
            </a:pPr>
            <a:endParaRPr dirty="0"/>
          </a:p>
          <a:p>
            <a:pPr marL="0" lvl="0" indent="0" algn="l" rtl="0">
              <a:spcBef>
                <a:spcPts val="0"/>
              </a:spcBef>
              <a:spcAft>
                <a:spcPts val="0"/>
              </a:spcAft>
              <a:buNone/>
            </a:pPr>
            <a:r>
              <a:rPr lang="en" dirty="0"/>
              <a:t>task = BashOperator(</a:t>
            </a:r>
            <a:endParaRPr dirty="0"/>
          </a:p>
          <a:p>
            <a:pPr marL="0" lvl="0" indent="0" algn="l" rtl="0">
              <a:spcBef>
                <a:spcPts val="0"/>
              </a:spcBef>
              <a:spcAft>
                <a:spcPts val="0"/>
              </a:spcAft>
              <a:buNone/>
            </a:pPr>
            <a:r>
              <a:rPr lang="en" dirty="0"/>
              <a:t>        task_id='task_id',</a:t>
            </a:r>
            <a:endParaRPr dirty="0"/>
          </a:p>
          <a:p>
            <a:pPr marL="0" lvl="0" indent="0" algn="l" rtl="0">
              <a:spcBef>
                <a:spcPts val="0"/>
              </a:spcBef>
              <a:spcAft>
                <a:spcPts val="0"/>
              </a:spcAft>
              <a:buNone/>
            </a:pPr>
            <a:r>
              <a:rPr lang="en" dirty="0"/>
              <a:t>        bash_command='sleep 2',</a:t>
            </a:r>
            <a:endParaRPr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r>
              <a:rPr lang="en" dirty="0"/>
              <a:t># other examples</a:t>
            </a:r>
            <a:endParaRPr dirty="0"/>
          </a:p>
          <a:p>
            <a:pPr marL="0" lvl="0" indent="0" algn="l" rtl="0">
              <a:spcBef>
                <a:spcPts val="0"/>
              </a:spcBef>
              <a:spcAft>
                <a:spcPts val="0"/>
              </a:spcAft>
              <a:buNone/>
            </a:pPr>
            <a:r>
              <a:rPr lang="en" dirty="0">
                <a:solidFill>
                  <a:schemeClr val="dk1"/>
                </a:solidFill>
              </a:rPr>
              <a:t>bash_command='python python_code.py’</a:t>
            </a:r>
            <a:endParaRPr dirty="0">
              <a:solidFill>
                <a:schemeClr val="dk1"/>
              </a:solidFill>
            </a:endParaRPr>
          </a:p>
          <a:p>
            <a:pPr marL="0" lvl="0" indent="0" algn="l" rtl="0">
              <a:spcBef>
                <a:spcPts val="0"/>
              </a:spcBef>
              <a:spcAft>
                <a:spcPts val="0"/>
              </a:spcAft>
              <a:buNone/>
            </a:pPr>
            <a:r>
              <a:rPr lang="en" dirty="0">
                <a:solidFill>
                  <a:schemeClr val="dk1"/>
                </a:solidFill>
              </a:rPr>
              <a:t>bash_command='bash bash_code.sh ‘</a:t>
            </a:r>
            <a:endParaRPr dirty="0">
              <a:solidFill>
                <a:schemeClr val="dk1"/>
              </a:solidFill>
            </a:endParaRPr>
          </a:p>
          <a:p>
            <a:pPr marL="0" lvl="0" indent="0" algn="l" rtl="0">
              <a:spcBef>
                <a:spcPts val="0"/>
              </a:spcBef>
              <a:spcAft>
                <a:spcPts val="0"/>
              </a:spcAft>
              <a:buNone/>
            </a:pPr>
            <a:r>
              <a:rPr lang="en" dirty="0"/>
              <a:t>                              </a:t>
            </a:r>
            <a:r>
              <a:rPr lang="en" dirty="0">
                <a:solidFill>
                  <a:srgbClr val="C00000"/>
                </a:solidFill>
              </a:rPr>
              <a:t> (must have a space to </a:t>
            </a:r>
            <a:endParaRPr dirty="0">
              <a:solidFill>
                <a:srgbClr val="C00000"/>
              </a:solidFill>
            </a:endParaRPr>
          </a:p>
          <a:p>
            <a:pPr marL="0" lvl="0" indent="0" algn="l" rtl="0">
              <a:spcBef>
                <a:spcPts val="0"/>
              </a:spcBef>
              <a:spcAft>
                <a:spcPts val="0"/>
              </a:spcAft>
              <a:buNone/>
            </a:pPr>
            <a:r>
              <a:rPr lang="en" dirty="0">
                <a:solidFill>
                  <a:srgbClr val="C00000"/>
                </a:solidFill>
              </a:rPr>
              <a:t>                               satisfy Jinja template !!)</a:t>
            </a:r>
            <a:endParaRPr dirty="0">
              <a:solidFill>
                <a:srgbClr val="C00000"/>
              </a:solidFill>
            </a:endParaRPr>
          </a:p>
          <a:p>
            <a:pPr marL="0" lvl="0" indent="0" algn="l" rtl="0">
              <a:spcBef>
                <a:spcPts val="0"/>
              </a:spcBef>
              <a:spcAft>
                <a:spcPts val="0"/>
              </a:spcAft>
              <a:buNone/>
            </a:pPr>
            <a:endParaRPr dirty="0"/>
          </a:p>
        </p:txBody>
      </p:sp>
      <p:cxnSp>
        <p:nvCxnSpPr>
          <p:cNvPr id="309" name="Google Shape;309;p39"/>
          <p:cNvCxnSpPr/>
          <p:nvPr/>
        </p:nvCxnSpPr>
        <p:spPr>
          <a:xfrm>
            <a:off x="7981175" y="4457200"/>
            <a:ext cx="146100" cy="0"/>
          </a:xfrm>
          <a:prstGeom prst="straightConnector1">
            <a:avLst/>
          </a:prstGeom>
          <a:noFill/>
          <a:ln w="38100" cap="flat" cmpd="sng">
            <a:solidFill>
              <a:srgbClr val="990000"/>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Dependencies</a:t>
            </a:r>
            <a:endParaRPr/>
          </a:p>
        </p:txBody>
      </p:sp>
      <p:sp>
        <p:nvSpPr>
          <p:cNvPr id="315" name="Google Shape;315;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
        <p:nvSpPr>
          <p:cNvPr id="316" name="Google Shape;316;p40"/>
          <p:cNvSpPr txBox="1">
            <a:spLocks noGrp="1"/>
          </p:cNvSpPr>
          <p:nvPr>
            <p:ph type="body" idx="1"/>
          </p:nvPr>
        </p:nvSpPr>
        <p:spPr>
          <a:xfrm>
            <a:off x="4749475" y="1475425"/>
            <a:ext cx="4029300" cy="3416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a:solidFill>
                  <a:srgbClr val="0000FF"/>
                </a:solidFill>
              </a:rPr>
              <a:t># t2_1 will depend on t1 running              # successfully to run. The following ways # are equivalent:</a:t>
            </a:r>
            <a:endParaRPr>
              <a:solidFill>
                <a:srgbClr val="0000FF"/>
              </a:solidFill>
            </a:endParaRPr>
          </a:p>
          <a:p>
            <a:pPr marL="0" lvl="0" indent="0" algn="l" rtl="0">
              <a:spcBef>
                <a:spcPts val="1200"/>
              </a:spcBef>
              <a:spcAft>
                <a:spcPts val="0"/>
              </a:spcAft>
              <a:buNone/>
            </a:pPr>
            <a:r>
              <a:rPr lang="en">
                <a:solidFill>
                  <a:schemeClr val="dk1"/>
                </a:solidFill>
              </a:rPr>
              <a:t>t1 &gt;&gt; t2_1</a:t>
            </a:r>
            <a:endParaRPr>
              <a:solidFill>
                <a:schemeClr val="dk1"/>
              </a:solidFill>
            </a:endParaRPr>
          </a:p>
          <a:p>
            <a:pPr marL="0" lvl="0" indent="0" algn="l" rtl="0">
              <a:spcBef>
                <a:spcPts val="1200"/>
              </a:spcBef>
              <a:spcAft>
                <a:spcPts val="0"/>
              </a:spcAft>
              <a:buNone/>
            </a:pPr>
            <a:r>
              <a:rPr lang="en">
                <a:solidFill>
                  <a:schemeClr val="dk1"/>
                </a:solidFill>
              </a:rPr>
              <a:t>t1 &lt;&lt; t2_1</a:t>
            </a:r>
            <a:endParaRPr>
              <a:solidFill>
                <a:schemeClr val="dk1"/>
              </a:solidFill>
            </a:endParaRPr>
          </a:p>
          <a:p>
            <a:pPr marL="0" lvl="0" indent="0" algn="l" rtl="0">
              <a:spcBef>
                <a:spcPts val="1200"/>
              </a:spcBef>
              <a:spcAft>
                <a:spcPts val="0"/>
              </a:spcAft>
              <a:buNone/>
            </a:pPr>
            <a:r>
              <a:rPr lang="en">
                <a:solidFill>
                  <a:schemeClr val="dk1"/>
                </a:solidFill>
              </a:rPr>
              <a:t>t1.set_downstream(t2_1)</a:t>
            </a:r>
            <a:endParaRPr>
              <a:solidFill>
                <a:schemeClr val="dk1"/>
              </a:solidFill>
            </a:endParaRPr>
          </a:p>
          <a:p>
            <a:pPr marL="0" lvl="0" indent="0" algn="l" rtl="0">
              <a:spcBef>
                <a:spcPts val="1200"/>
              </a:spcBef>
              <a:spcAft>
                <a:spcPts val="0"/>
              </a:spcAft>
              <a:buNone/>
            </a:pPr>
            <a:r>
              <a:rPr lang="en">
                <a:solidFill>
                  <a:schemeClr val="dk1"/>
                </a:solidFill>
              </a:rPr>
              <a:t>t2_1.set_upstream(t1)</a:t>
            </a:r>
            <a:endParaRPr>
              <a:solidFill>
                <a:schemeClr val="dk1"/>
              </a:solidFill>
            </a:endParaRPr>
          </a:p>
          <a:p>
            <a:pPr marL="0" lvl="0" indent="0" algn="l" rtl="0">
              <a:spcBef>
                <a:spcPts val="1200"/>
              </a:spcBef>
              <a:spcAft>
                <a:spcPts val="0"/>
              </a:spcAft>
              <a:buNone/>
            </a:pPr>
            <a:r>
              <a:rPr lang="en">
                <a:solidFill>
                  <a:srgbClr val="0000FF"/>
                </a:solidFill>
              </a:rPr>
              <a:t># you can write in a chain</a:t>
            </a:r>
            <a:endParaRPr>
              <a:solidFill>
                <a:srgbClr val="0000FF"/>
              </a:solidFill>
            </a:endParaRPr>
          </a:p>
          <a:p>
            <a:pPr marL="0" lvl="0" indent="0" algn="l" rtl="0">
              <a:spcBef>
                <a:spcPts val="1200"/>
              </a:spcBef>
              <a:spcAft>
                <a:spcPts val="1200"/>
              </a:spcAft>
              <a:buNone/>
            </a:pPr>
            <a:r>
              <a:rPr lang="en">
                <a:solidFill>
                  <a:schemeClr val="dk1"/>
                </a:solidFill>
              </a:rPr>
              <a:t>t1 &gt;&gt; t2_1 &gt;&gt; t3_1 &gt;&gt; t4_1</a:t>
            </a:r>
            <a:endParaRPr>
              <a:solidFill>
                <a:schemeClr val="dk1"/>
              </a:solidFill>
            </a:endParaRPr>
          </a:p>
        </p:txBody>
      </p:sp>
      <p:pic>
        <p:nvPicPr>
          <p:cNvPr id="317" name="Google Shape;317;p40"/>
          <p:cNvPicPr preferRelativeResize="0"/>
          <p:nvPr/>
        </p:nvPicPr>
        <p:blipFill>
          <a:blip r:embed="rId3">
            <a:alphaModFix/>
          </a:blip>
          <a:stretch>
            <a:fillRect/>
          </a:stretch>
        </p:blipFill>
        <p:spPr>
          <a:xfrm>
            <a:off x="402925" y="1525050"/>
            <a:ext cx="2551150" cy="1215400"/>
          </a:xfrm>
          <a:prstGeom prst="rect">
            <a:avLst/>
          </a:prstGeom>
          <a:noFill/>
          <a:ln>
            <a:noFill/>
          </a:ln>
        </p:spPr>
      </p:pic>
      <p:pic>
        <p:nvPicPr>
          <p:cNvPr id="318" name="Google Shape;318;p40"/>
          <p:cNvPicPr preferRelativeResize="0"/>
          <p:nvPr/>
        </p:nvPicPr>
        <p:blipFill>
          <a:blip r:embed="rId4">
            <a:alphaModFix/>
          </a:blip>
          <a:stretch>
            <a:fillRect/>
          </a:stretch>
        </p:blipFill>
        <p:spPr>
          <a:xfrm>
            <a:off x="402925" y="2951950"/>
            <a:ext cx="2551150" cy="208354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Trigger the dag</a:t>
            </a:r>
            <a:endParaRPr/>
          </a:p>
        </p:txBody>
      </p:sp>
      <p:sp>
        <p:nvSpPr>
          <p:cNvPr id="324" name="Google Shape;324;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pic>
        <p:nvPicPr>
          <p:cNvPr id="325" name="Google Shape;325;p41"/>
          <p:cNvPicPr preferRelativeResize="0"/>
          <p:nvPr/>
        </p:nvPicPr>
        <p:blipFill>
          <a:blip r:embed="rId3">
            <a:alphaModFix/>
          </a:blip>
          <a:stretch>
            <a:fillRect/>
          </a:stretch>
        </p:blipFill>
        <p:spPr>
          <a:xfrm>
            <a:off x="270300" y="1170125"/>
            <a:ext cx="3344487" cy="3133313"/>
          </a:xfrm>
          <a:prstGeom prst="rect">
            <a:avLst/>
          </a:prstGeom>
          <a:noFill/>
          <a:ln>
            <a:noFill/>
          </a:ln>
        </p:spPr>
      </p:pic>
      <p:sp>
        <p:nvSpPr>
          <p:cNvPr id="326" name="Google Shape;326;p41"/>
          <p:cNvSpPr/>
          <p:nvPr/>
        </p:nvSpPr>
        <p:spPr>
          <a:xfrm>
            <a:off x="155125" y="1170125"/>
            <a:ext cx="439800" cy="3936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1"/>
          <p:cNvSpPr txBox="1"/>
          <p:nvPr/>
        </p:nvSpPr>
        <p:spPr>
          <a:xfrm>
            <a:off x="3648175" y="884825"/>
            <a:ext cx="2259900" cy="400079"/>
          </a:xfrm>
          <a:prstGeom prst="rect">
            <a:avLst/>
          </a:prstGeom>
          <a:noFill/>
          <a:ln>
            <a:noFill/>
          </a:ln>
        </p:spPr>
        <p:txBody>
          <a:bodyPr spcFirstLastPara="1" wrap="square" lIns="91425" tIns="91425" rIns="91425" bIns="91425" anchor="t" anchorCtr="0">
            <a:spAutoFit/>
          </a:bodyPr>
          <a:lstStyle/>
          <a:p>
            <a:pPr lvl="0"/>
            <a:r>
              <a:rPr lang="en-US" dirty="0"/>
              <a:t>Start scheduling the DAG</a:t>
            </a:r>
            <a:endParaRPr dirty="0"/>
          </a:p>
        </p:txBody>
      </p:sp>
      <p:cxnSp>
        <p:nvCxnSpPr>
          <p:cNvPr id="328" name="Google Shape;328;p41"/>
          <p:cNvCxnSpPr>
            <a:stCxn id="327" idx="1"/>
            <a:endCxn id="326" idx="3"/>
          </p:cNvCxnSpPr>
          <p:nvPr/>
        </p:nvCxnSpPr>
        <p:spPr>
          <a:xfrm flipH="1">
            <a:off x="594925" y="1084865"/>
            <a:ext cx="3053250" cy="282060"/>
          </a:xfrm>
          <a:prstGeom prst="straightConnector1">
            <a:avLst/>
          </a:prstGeom>
          <a:noFill/>
          <a:ln w="9525" cap="flat" cmpd="sng">
            <a:solidFill>
              <a:schemeClr val="dk2"/>
            </a:solidFill>
            <a:prstDash val="solid"/>
            <a:round/>
            <a:headEnd type="none" w="med" len="med"/>
            <a:tailEnd type="triangle" w="med" len="med"/>
          </a:ln>
        </p:spPr>
      </p:cxnSp>
      <p:pic>
        <p:nvPicPr>
          <p:cNvPr id="329" name="Google Shape;329;p41"/>
          <p:cNvPicPr preferRelativeResize="0"/>
          <p:nvPr/>
        </p:nvPicPr>
        <p:blipFill>
          <a:blip r:embed="rId4">
            <a:alphaModFix/>
          </a:blip>
          <a:stretch>
            <a:fillRect/>
          </a:stretch>
        </p:blipFill>
        <p:spPr>
          <a:xfrm>
            <a:off x="3644050" y="445025"/>
            <a:ext cx="3017600" cy="393600"/>
          </a:xfrm>
          <a:prstGeom prst="rect">
            <a:avLst/>
          </a:prstGeom>
          <a:noFill/>
          <a:ln>
            <a:noFill/>
          </a:ln>
        </p:spPr>
      </p:pic>
      <p:pic>
        <p:nvPicPr>
          <p:cNvPr id="330" name="Google Shape;330;p41"/>
          <p:cNvPicPr preferRelativeResize="0"/>
          <p:nvPr/>
        </p:nvPicPr>
        <p:blipFill>
          <a:blip r:embed="rId5">
            <a:alphaModFix/>
          </a:blip>
          <a:stretch>
            <a:fillRect/>
          </a:stretch>
        </p:blipFill>
        <p:spPr>
          <a:xfrm>
            <a:off x="3204775" y="2880975"/>
            <a:ext cx="5868576" cy="1304800"/>
          </a:xfrm>
          <a:prstGeom prst="rect">
            <a:avLst/>
          </a:prstGeom>
          <a:noFill/>
          <a:ln>
            <a:noFill/>
          </a:ln>
        </p:spPr>
      </p:pic>
      <p:sp>
        <p:nvSpPr>
          <p:cNvPr id="331" name="Google Shape;331;p41"/>
          <p:cNvSpPr txBox="1"/>
          <p:nvPr/>
        </p:nvSpPr>
        <p:spPr>
          <a:xfrm>
            <a:off x="1701450" y="4489975"/>
            <a:ext cx="13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Tree</a:t>
            </a:r>
            <a:endParaRPr/>
          </a:p>
        </p:txBody>
      </p:sp>
      <p:sp>
        <p:nvSpPr>
          <p:cNvPr id="332" name="Google Shape;332;p41"/>
          <p:cNvSpPr txBox="1"/>
          <p:nvPr/>
        </p:nvSpPr>
        <p:spPr>
          <a:xfrm>
            <a:off x="6921650" y="4468050"/>
            <a:ext cx="132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Gantt</a:t>
            </a:r>
            <a:endParaRPr/>
          </a:p>
        </p:txBody>
      </p:sp>
      <p:pic>
        <p:nvPicPr>
          <p:cNvPr id="333" name="Google Shape;333;p41"/>
          <p:cNvPicPr preferRelativeResize="0"/>
          <p:nvPr/>
        </p:nvPicPr>
        <p:blipFill>
          <a:blip r:embed="rId6">
            <a:alphaModFix/>
          </a:blip>
          <a:stretch>
            <a:fillRect/>
          </a:stretch>
        </p:blipFill>
        <p:spPr>
          <a:xfrm>
            <a:off x="4100650" y="2892337"/>
            <a:ext cx="262575" cy="1129675"/>
          </a:xfrm>
          <a:prstGeom prst="rect">
            <a:avLst/>
          </a:prstGeom>
          <a:noFill/>
          <a:ln>
            <a:noFill/>
          </a:ln>
        </p:spPr>
      </p:pic>
      <p:pic>
        <p:nvPicPr>
          <p:cNvPr id="334" name="Google Shape;334;p41"/>
          <p:cNvPicPr preferRelativeResize="0"/>
          <p:nvPr/>
        </p:nvPicPr>
        <p:blipFill>
          <a:blip r:embed="rId7">
            <a:alphaModFix/>
          </a:blip>
          <a:stretch>
            <a:fillRect/>
          </a:stretch>
        </p:blipFill>
        <p:spPr>
          <a:xfrm>
            <a:off x="3075100" y="2754150"/>
            <a:ext cx="806727" cy="1558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Workflow</a:t>
            </a:r>
            <a:endParaRPr/>
          </a:p>
        </p:txBody>
      </p:sp>
      <p:sp>
        <p:nvSpPr>
          <p:cNvPr id="71" name="Google Shape;71;p15"/>
          <p:cNvSpPr txBox="1">
            <a:spLocks noGrp="1"/>
          </p:cNvSpPr>
          <p:nvPr>
            <p:ph type="body" idx="1"/>
          </p:nvPr>
        </p:nvSpPr>
        <p:spPr>
          <a:xfrm>
            <a:off x="311700" y="1085650"/>
            <a:ext cx="8520600" cy="704400"/>
          </a:xfrm>
          <a:prstGeom prst="rect">
            <a:avLst/>
          </a:prstGeom>
        </p:spPr>
        <p:txBody>
          <a:bodyPr spcFirstLastPara="1" wrap="square" lIns="91425" tIns="91425" rIns="91425" bIns="91425" anchor="t" anchorCtr="0">
            <a:normAutofit/>
          </a:bodyPr>
          <a:lstStyle/>
          <a:p>
            <a:pPr marL="457200" lvl="0" indent="-346075" algn="l" rtl="0">
              <a:spcBef>
                <a:spcPts val="0"/>
              </a:spcBef>
              <a:spcAft>
                <a:spcPts val="0"/>
              </a:spcAft>
              <a:buClr>
                <a:schemeClr val="dk1"/>
              </a:buClr>
              <a:buSzPct val="100000"/>
              <a:buChar char="●"/>
            </a:pPr>
            <a:r>
              <a:rPr lang="en" sz="1900" dirty="0">
                <a:solidFill>
                  <a:schemeClr val="dk1"/>
                </a:solidFill>
              </a:rPr>
              <a:t>Cook a pizza</a:t>
            </a:r>
            <a:endParaRPr sz="1900" dirty="0">
              <a:solidFill>
                <a:schemeClr val="dk1"/>
              </a:solidFill>
            </a:endParaRPr>
          </a:p>
          <a:p>
            <a:pPr marL="0" lvl="0" indent="0" algn="l" rtl="0">
              <a:spcBef>
                <a:spcPts val="1200"/>
              </a:spcBef>
              <a:spcAft>
                <a:spcPts val="0"/>
              </a:spcAft>
              <a:buNone/>
            </a:pPr>
            <a:endParaRPr dirty="0">
              <a:solidFill>
                <a:schemeClr val="dk1"/>
              </a:solidFill>
            </a:endParaRPr>
          </a:p>
          <a:p>
            <a:pPr marL="0" lvl="0" indent="0" algn="l" rtl="0">
              <a:spcBef>
                <a:spcPts val="1200"/>
              </a:spcBef>
              <a:spcAft>
                <a:spcPts val="0"/>
              </a:spcAft>
              <a:buNone/>
            </a:pPr>
            <a:endParaRPr dirty="0">
              <a:solidFill>
                <a:schemeClr val="dk1"/>
              </a:solidFill>
            </a:endParaRPr>
          </a:p>
          <a:p>
            <a:pPr marL="0" lvl="0" indent="0" algn="l" rtl="0">
              <a:spcBef>
                <a:spcPts val="1200"/>
              </a:spcBef>
              <a:spcAft>
                <a:spcPts val="0"/>
              </a:spcAft>
              <a:buNone/>
            </a:pPr>
            <a:endParaRPr dirty="0">
              <a:solidFill>
                <a:schemeClr val="dk1"/>
              </a:solidFill>
            </a:endParaRPr>
          </a:p>
          <a:p>
            <a:pPr marL="0" lvl="0" indent="0" algn="l" rtl="0">
              <a:spcBef>
                <a:spcPts val="1200"/>
              </a:spcBef>
              <a:spcAft>
                <a:spcPts val="0"/>
              </a:spcAft>
              <a:buNone/>
            </a:pPr>
            <a:endParaRPr dirty="0">
              <a:solidFill>
                <a:schemeClr val="dk1"/>
              </a:solidFill>
            </a:endParaRPr>
          </a:p>
          <a:p>
            <a:pPr marL="457200" lvl="0" indent="0" algn="l" rtl="0">
              <a:spcBef>
                <a:spcPts val="1200"/>
              </a:spcBef>
              <a:spcAft>
                <a:spcPts val="1200"/>
              </a:spcAft>
              <a:buNone/>
            </a:pPr>
            <a:endParaRPr sz="2400" dirty="0">
              <a:solidFill>
                <a:schemeClr val="dk1"/>
              </a:solidFill>
            </a:endParaRPr>
          </a:p>
        </p:txBody>
      </p:sp>
      <p:sp>
        <p:nvSpPr>
          <p:cNvPr id="72" name="Google Shape;72;p15"/>
          <p:cNvSpPr txBox="1">
            <a:spLocks noGrp="1"/>
          </p:cNvSpPr>
          <p:nvPr>
            <p:ph type="sldNum" idx="12"/>
          </p:nvPr>
        </p:nvSpPr>
        <p:spPr>
          <a:xfrm>
            <a:off x="8459508" y="45995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pic>
        <p:nvPicPr>
          <p:cNvPr id="3" name="Picture 2">
            <a:extLst>
              <a:ext uri="{FF2B5EF4-FFF2-40B4-BE49-F238E27FC236}">
                <a16:creationId xmlns:a16="http://schemas.microsoft.com/office/drawing/2014/main" id="{92C2B164-8153-0F4F-AA35-A01AF26FA445}"/>
              </a:ext>
            </a:extLst>
          </p:cNvPr>
          <p:cNvPicPr>
            <a:picLocks noChangeAspect="1"/>
          </p:cNvPicPr>
          <p:nvPr/>
        </p:nvPicPr>
        <p:blipFill>
          <a:blip r:embed="rId3"/>
          <a:stretch>
            <a:fillRect/>
          </a:stretch>
        </p:blipFill>
        <p:spPr>
          <a:xfrm>
            <a:off x="374475" y="1702965"/>
            <a:ext cx="8467521" cy="310335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2</a:t>
            </a:r>
            <a:endParaRPr/>
          </a:p>
        </p:txBody>
      </p:sp>
      <p:sp>
        <p:nvSpPr>
          <p:cNvPr id="340" name="Google Shape;340;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pic>
        <p:nvPicPr>
          <p:cNvPr id="342" name="Google Shape;342;p42"/>
          <p:cNvPicPr preferRelativeResize="0"/>
          <p:nvPr/>
        </p:nvPicPr>
        <p:blipFill>
          <a:blip r:embed="rId3">
            <a:alphaModFix/>
          </a:blip>
          <a:stretch>
            <a:fillRect/>
          </a:stretch>
        </p:blipFill>
        <p:spPr>
          <a:xfrm>
            <a:off x="413375" y="1164963"/>
            <a:ext cx="3271375" cy="1650250"/>
          </a:xfrm>
          <a:prstGeom prst="rect">
            <a:avLst/>
          </a:prstGeom>
          <a:noFill/>
          <a:ln>
            <a:noFill/>
          </a:ln>
        </p:spPr>
      </p:pic>
      <p:pic>
        <p:nvPicPr>
          <p:cNvPr id="343" name="Google Shape;343;p42"/>
          <p:cNvPicPr preferRelativeResize="0"/>
          <p:nvPr/>
        </p:nvPicPr>
        <p:blipFill>
          <a:blip r:embed="rId4">
            <a:alphaModFix/>
          </a:blip>
          <a:stretch>
            <a:fillRect/>
          </a:stretch>
        </p:blipFill>
        <p:spPr>
          <a:xfrm>
            <a:off x="2872025" y="2962475"/>
            <a:ext cx="2545292" cy="2078750"/>
          </a:xfrm>
          <a:prstGeom prst="rect">
            <a:avLst/>
          </a:prstGeom>
          <a:noFill/>
          <a:ln>
            <a:noFill/>
          </a:ln>
        </p:spPr>
      </p:pic>
      <p:pic>
        <p:nvPicPr>
          <p:cNvPr id="3074" name="Picture 2">
            <a:extLst>
              <a:ext uri="{FF2B5EF4-FFF2-40B4-BE49-F238E27FC236}">
                <a16:creationId xmlns:a16="http://schemas.microsoft.com/office/drawing/2014/main" id="{FC62EF79-B48E-1749-9E9A-9238BEBFD1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7218" y="1017725"/>
            <a:ext cx="3275398" cy="1797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2</a:t>
            </a:r>
            <a:endParaRPr/>
          </a:p>
        </p:txBody>
      </p:sp>
      <p:sp>
        <p:nvSpPr>
          <p:cNvPr id="349" name="Google Shape;349;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pic>
        <p:nvPicPr>
          <p:cNvPr id="350" name="Google Shape;350;p43"/>
          <p:cNvPicPr preferRelativeResize="0"/>
          <p:nvPr/>
        </p:nvPicPr>
        <p:blipFill>
          <a:blip r:embed="rId3">
            <a:alphaModFix/>
          </a:blip>
          <a:stretch>
            <a:fillRect/>
          </a:stretch>
        </p:blipFill>
        <p:spPr>
          <a:xfrm>
            <a:off x="3899800" y="168400"/>
            <a:ext cx="4304754" cy="3149825"/>
          </a:xfrm>
          <a:prstGeom prst="rect">
            <a:avLst/>
          </a:prstGeom>
          <a:noFill/>
          <a:ln>
            <a:noFill/>
          </a:ln>
        </p:spPr>
      </p:pic>
      <p:pic>
        <p:nvPicPr>
          <p:cNvPr id="351" name="Google Shape;351;p43"/>
          <p:cNvPicPr preferRelativeResize="0"/>
          <p:nvPr/>
        </p:nvPicPr>
        <p:blipFill>
          <a:blip r:embed="rId4">
            <a:alphaModFix/>
          </a:blip>
          <a:stretch>
            <a:fillRect/>
          </a:stretch>
        </p:blipFill>
        <p:spPr>
          <a:xfrm>
            <a:off x="2130475" y="1149625"/>
            <a:ext cx="202075" cy="2211599"/>
          </a:xfrm>
          <a:prstGeom prst="rect">
            <a:avLst/>
          </a:prstGeom>
          <a:noFill/>
          <a:ln>
            <a:noFill/>
          </a:ln>
        </p:spPr>
      </p:pic>
      <p:pic>
        <p:nvPicPr>
          <p:cNvPr id="352" name="Google Shape;352;p43"/>
          <p:cNvPicPr preferRelativeResize="0"/>
          <p:nvPr/>
        </p:nvPicPr>
        <p:blipFill>
          <a:blip r:embed="rId5">
            <a:alphaModFix/>
          </a:blip>
          <a:stretch>
            <a:fillRect/>
          </a:stretch>
        </p:blipFill>
        <p:spPr>
          <a:xfrm>
            <a:off x="267575" y="1017725"/>
            <a:ext cx="1862900" cy="2513265"/>
          </a:xfrm>
          <a:prstGeom prst="rect">
            <a:avLst/>
          </a:prstGeom>
          <a:noFill/>
          <a:ln>
            <a:noFill/>
          </a:ln>
        </p:spPr>
      </p:pic>
      <p:pic>
        <p:nvPicPr>
          <p:cNvPr id="1026" name="Picture 2">
            <a:extLst>
              <a:ext uri="{FF2B5EF4-FFF2-40B4-BE49-F238E27FC236}">
                <a16:creationId xmlns:a16="http://schemas.microsoft.com/office/drawing/2014/main" id="{FAB58969-0440-CC4E-AC87-D8DA30890F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502986"/>
            <a:ext cx="6719582" cy="1457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2</a:t>
            </a:r>
            <a:endParaRPr/>
          </a:p>
        </p:txBody>
      </p:sp>
      <p:sp>
        <p:nvSpPr>
          <p:cNvPr id="359" name="Google Shape;35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
        <p:nvSpPr>
          <p:cNvPr id="360" name="Google Shape;360;p44"/>
          <p:cNvSpPr txBox="1"/>
          <p:nvPr/>
        </p:nvSpPr>
        <p:spPr>
          <a:xfrm>
            <a:off x="354925" y="2576175"/>
            <a:ext cx="7630500" cy="2480700"/>
          </a:xfrm>
          <a:prstGeom prst="rect">
            <a:avLst/>
          </a:prstGeom>
          <a:solidFill>
            <a:schemeClr val="lt1"/>
          </a:solidFill>
          <a:ln>
            <a:noFill/>
          </a:ln>
        </p:spPr>
        <p:txBody>
          <a:bodyPr spcFirstLastPara="1" wrap="square" lIns="91425" tIns="91425" rIns="91425" bIns="91425" anchor="t" anchorCtr="0">
            <a:noAutofit/>
          </a:bodyPr>
          <a:lstStyle/>
          <a:p>
            <a:pPr marL="88900" marR="88900" lvl="0" indent="0" algn="l" rtl="0">
              <a:lnSpc>
                <a:spcPct val="142857"/>
              </a:lnSpc>
              <a:spcBef>
                <a:spcPts val="0"/>
              </a:spcBef>
              <a:spcAft>
                <a:spcPts val="0"/>
              </a:spcAft>
              <a:buNone/>
            </a:pPr>
            <a:r>
              <a:rPr lang="en" b="1">
                <a:solidFill>
                  <a:schemeClr val="dk1"/>
                </a:solidFill>
                <a:highlight>
                  <a:srgbClr val="F0F0F0"/>
                </a:highlight>
                <a:latin typeface="Courier New"/>
                <a:ea typeface="Courier New"/>
                <a:cs typeface="Courier New"/>
                <a:sym typeface="Courier New"/>
              </a:rPr>
              <a:t>{logging_mixin.py:109} INFO - count_function output: 1</a:t>
            </a:r>
            <a:endParaRPr b="1">
              <a:solidFill>
                <a:schemeClr val="dk1"/>
              </a:solidFill>
              <a:highlight>
                <a:srgbClr val="F0F0F0"/>
              </a:highlight>
              <a:latin typeface="Courier New"/>
              <a:ea typeface="Courier New"/>
              <a:cs typeface="Courier New"/>
              <a:sym typeface="Courier New"/>
            </a:endParaRPr>
          </a:p>
          <a:p>
            <a:pPr marL="88900" marR="88900" lvl="0" indent="0" algn="l" rtl="0">
              <a:lnSpc>
                <a:spcPct val="142857"/>
              </a:lnSpc>
              <a:spcBef>
                <a:spcPts val="800"/>
              </a:spcBef>
              <a:spcAft>
                <a:spcPts val="0"/>
              </a:spcAft>
              <a:buNone/>
            </a:pPr>
            <a:r>
              <a:rPr lang="en" b="1">
                <a:solidFill>
                  <a:schemeClr val="dk1"/>
                </a:solidFill>
                <a:highlight>
                  <a:srgbClr val="F0F0F0"/>
                </a:highlight>
                <a:latin typeface="Courier New"/>
                <a:ea typeface="Courier New"/>
                <a:cs typeface="Courier New"/>
                <a:sym typeface="Courier New"/>
              </a:rPr>
              <a:t>...</a:t>
            </a:r>
            <a:endParaRPr b="1">
              <a:solidFill>
                <a:schemeClr val="dk1"/>
              </a:solidFill>
              <a:highlight>
                <a:srgbClr val="F0F0F0"/>
              </a:highlight>
              <a:latin typeface="Courier New"/>
              <a:ea typeface="Courier New"/>
              <a:cs typeface="Courier New"/>
              <a:sym typeface="Courier New"/>
            </a:endParaRPr>
          </a:p>
          <a:p>
            <a:pPr marL="88900" marR="88900" lvl="0" indent="0" algn="l" rtl="0">
              <a:lnSpc>
                <a:spcPct val="142857"/>
              </a:lnSpc>
              <a:spcBef>
                <a:spcPts val="800"/>
              </a:spcBef>
              <a:spcAft>
                <a:spcPts val="0"/>
              </a:spcAft>
              <a:buNone/>
            </a:pPr>
            <a:r>
              <a:rPr lang="en" b="1">
                <a:solidFill>
                  <a:schemeClr val="dk1"/>
                </a:solidFill>
                <a:highlight>
                  <a:srgbClr val="F0F0F0"/>
                </a:highlight>
                <a:latin typeface="Courier New"/>
                <a:ea typeface="Courier New"/>
                <a:cs typeface="Courier New"/>
                <a:sym typeface="Courier New"/>
              </a:rPr>
              <a:t>{logging_mixin.py:109} INFO - wrong_sleeping_function output: 0</a:t>
            </a:r>
            <a:endParaRPr b="1">
              <a:solidFill>
                <a:schemeClr val="dk1"/>
              </a:solidFill>
              <a:highlight>
                <a:srgbClr val="F0F0F0"/>
              </a:highlight>
              <a:latin typeface="Courier New"/>
              <a:ea typeface="Courier New"/>
              <a:cs typeface="Courier New"/>
              <a:sym typeface="Courier New"/>
            </a:endParaRPr>
          </a:p>
          <a:p>
            <a:pPr marL="88900" marR="88900" lvl="0" indent="0" algn="l" rtl="0">
              <a:lnSpc>
                <a:spcPct val="142857"/>
              </a:lnSpc>
              <a:spcBef>
                <a:spcPts val="800"/>
              </a:spcBef>
              <a:spcAft>
                <a:spcPts val="0"/>
              </a:spcAft>
              <a:buNone/>
            </a:pPr>
            <a:r>
              <a:rPr lang="en" b="1">
                <a:solidFill>
                  <a:schemeClr val="dk1"/>
                </a:solidFill>
                <a:highlight>
                  <a:srgbClr val="F0F0F0"/>
                </a:highlight>
                <a:latin typeface="Courier New"/>
                <a:ea typeface="Courier New"/>
                <a:cs typeface="Courier New"/>
                <a:sym typeface="Courier New"/>
              </a:rPr>
              <a:t>...</a:t>
            </a:r>
            <a:endParaRPr b="1">
              <a:solidFill>
                <a:schemeClr val="dk1"/>
              </a:solidFill>
              <a:highlight>
                <a:srgbClr val="F0F0F0"/>
              </a:highlight>
              <a:latin typeface="Courier New"/>
              <a:ea typeface="Courier New"/>
              <a:cs typeface="Courier New"/>
              <a:sym typeface="Courier New"/>
            </a:endParaRPr>
          </a:p>
          <a:p>
            <a:pPr marL="88900" marR="88900" lvl="0" indent="368300" algn="l" rtl="0">
              <a:lnSpc>
                <a:spcPct val="142857"/>
              </a:lnSpc>
              <a:spcBef>
                <a:spcPts val="800"/>
              </a:spcBef>
              <a:spcAft>
                <a:spcPts val="0"/>
              </a:spcAft>
              <a:buNone/>
            </a:pPr>
            <a:r>
              <a:rPr lang="en" b="1">
                <a:solidFill>
                  <a:schemeClr val="dk1"/>
                </a:solidFill>
                <a:highlight>
                  <a:srgbClr val="F0F0F0"/>
                </a:highlight>
                <a:latin typeface="Courier New"/>
                <a:ea typeface="Courier New"/>
                <a:cs typeface="Courier New"/>
                <a:sym typeface="Courier New"/>
              </a:rPr>
              <a:t>assert count == 1</a:t>
            </a:r>
            <a:endParaRPr b="1">
              <a:solidFill>
                <a:schemeClr val="dk1"/>
              </a:solidFill>
              <a:highlight>
                <a:srgbClr val="F0F0F0"/>
              </a:highlight>
              <a:latin typeface="Courier New"/>
              <a:ea typeface="Courier New"/>
              <a:cs typeface="Courier New"/>
              <a:sym typeface="Courier New"/>
            </a:endParaRPr>
          </a:p>
          <a:p>
            <a:pPr marL="88900" marR="88900" lvl="0" indent="0" algn="l" rtl="0">
              <a:lnSpc>
                <a:spcPct val="142857"/>
              </a:lnSpc>
              <a:spcBef>
                <a:spcPts val="800"/>
              </a:spcBef>
              <a:spcAft>
                <a:spcPts val="0"/>
              </a:spcAft>
              <a:buNone/>
            </a:pPr>
            <a:r>
              <a:rPr lang="en" b="1">
                <a:solidFill>
                  <a:schemeClr val="dk1"/>
                </a:solidFill>
                <a:highlight>
                  <a:srgbClr val="F0F0F0"/>
                </a:highlight>
                <a:latin typeface="Courier New"/>
                <a:ea typeface="Courier New"/>
                <a:cs typeface="Courier New"/>
                <a:sym typeface="Courier New"/>
              </a:rPr>
              <a:t>AssertionError</a:t>
            </a:r>
            <a:endParaRPr b="1">
              <a:solidFill>
                <a:schemeClr val="dk1"/>
              </a:solidFill>
              <a:highlight>
                <a:srgbClr val="F0F0F0"/>
              </a:highlight>
              <a:latin typeface="Courier New"/>
              <a:ea typeface="Courier New"/>
              <a:cs typeface="Courier New"/>
              <a:sym typeface="Courier New"/>
            </a:endParaRPr>
          </a:p>
          <a:p>
            <a:pPr marL="88900" marR="88900" lvl="0" indent="0" algn="l" rtl="0">
              <a:lnSpc>
                <a:spcPct val="142857"/>
              </a:lnSpc>
              <a:spcBef>
                <a:spcPts val="800"/>
              </a:spcBef>
              <a:spcAft>
                <a:spcPts val="800"/>
              </a:spcAft>
              <a:buNone/>
            </a:pPr>
            <a:endParaRPr sz="1500">
              <a:solidFill>
                <a:schemeClr val="dk1"/>
              </a:solidFill>
              <a:highlight>
                <a:srgbClr val="F0F0F0"/>
              </a:highlight>
              <a:latin typeface="Courier New"/>
              <a:ea typeface="Courier New"/>
              <a:cs typeface="Courier New"/>
              <a:sym typeface="Courier New"/>
            </a:endParaRPr>
          </a:p>
        </p:txBody>
      </p:sp>
      <p:pic>
        <p:nvPicPr>
          <p:cNvPr id="361" name="Google Shape;361;p44"/>
          <p:cNvPicPr preferRelativeResize="0"/>
          <p:nvPr/>
        </p:nvPicPr>
        <p:blipFill>
          <a:blip r:embed="rId3">
            <a:alphaModFix/>
          </a:blip>
          <a:stretch>
            <a:fillRect/>
          </a:stretch>
        </p:blipFill>
        <p:spPr>
          <a:xfrm>
            <a:off x="2438300" y="396650"/>
            <a:ext cx="2305683" cy="1931600"/>
          </a:xfrm>
          <a:prstGeom prst="rect">
            <a:avLst/>
          </a:prstGeom>
          <a:noFill/>
          <a:ln>
            <a:noFill/>
          </a:ln>
        </p:spPr>
      </p:pic>
      <p:pic>
        <p:nvPicPr>
          <p:cNvPr id="7" name="Picture 2">
            <a:extLst>
              <a:ext uri="{FF2B5EF4-FFF2-40B4-BE49-F238E27FC236}">
                <a16:creationId xmlns:a16="http://schemas.microsoft.com/office/drawing/2014/main" id="{10503996-9FC4-DC42-8E13-42E1D388C6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0442" y="396650"/>
            <a:ext cx="3519778" cy="193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Why?</a:t>
            </a:r>
            <a:endParaRPr dirty="0"/>
          </a:p>
        </p:txBody>
      </p:sp>
      <p:sp>
        <p:nvSpPr>
          <p:cNvPr id="368" name="Google Shape;368;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
        <p:nvSpPr>
          <p:cNvPr id="369" name="Google Shape;369;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chemeClr val="dk1"/>
              </a:buClr>
              <a:buSzPts val="1600"/>
              <a:buChar char="●"/>
            </a:pPr>
            <a:r>
              <a:rPr lang="en" sz="1600" dirty="0">
                <a:solidFill>
                  <a:schemeClr val="dk1"/>
                </a:solidFill>
              </a:rPr>
              <a:t>Airflow Python script is just a configuration file specifying the DAG's structure as code. </a:t>
            </a: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Different tasks run on different workers at different points in time</a:t>
            </a:r>
            <a:endParaRPr sz="1600" dirty="0">
              <a:solidFill>
                <a:schemeClr val="dk1"/>
              </a:solidFill>
            </a:endParaRPr>
          </a:p>
          <a:p>
            <a:pPr lvl="0" indent="-330200">
              <a:buClr>
                <a:schemeClr val="dk1"/>
              </a:buClr>
              <a:buSzPts val="1600"/>
            </a:pPr>
            <a:r>
              <a:rPr lang="en" sz="1600" b="1" dirty="0">
                <a:solidFill>
                  <a:schemeClr val="dk1"/>
                </a:solidFill>
              </a:rPr>
              <a:t>Script cannot be used to cross communicate between tasks (</a:t>
            </a:r>
            <a:r>
              <a:rPr lang="en-US" sz="1600" b="1" dirty="0" err="1">
                <a:solidFill>
                  <a:schemeClr val="dk1"/>
                </a:solidFill>
              </a:rPr>
              <a:t>Xcoms</a:t>
            </a:r>
            <a:r>
              <a:rPr lang="en-US" sz="1600" b="1" dirty="0">
                <a:solidFill>
                  <a:schemeClr val="dk1"/>
                </a:solidFill>
              </a:rPr>
              <a:t> can</a:t>
            </a:r>
            <a:r>
              <a:rPr lang="en" sz="1600" b="1" dirty="0">
                <a:solidFill>
                  <a:schemeClr val="dk1"/>
                </a:solidFill>
              </a:rPr>
              <a:t>)</a:t>
            </a:r>
            <a:endParaRPr sz="1600" b="1" dirty="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sequential?</a:t>
            </a:r>
            <a:endParaRPr/>
          </a:p>
        </p:txBody>
      </p:sp>
      <p:sp>
        <p:nvSpPr>
          <p:cNvPr id="375" name="Google Shape;375;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pic>
        <p:nvPicPr>
          <p:cNvPr id="376" name="Google Shape;376;p46"/>
          <p:cNvPicPr preferRelativeResize="0"/>
          <p:nvPr/>
        </p:nvPicPr>
        <p:blipFill>
          <a:blip r:embed="rId3">
            <a:alphaModFix/>
          </a:blip>
          <a:stretch>
            <a:fillRect/>
          </a:stretch>
        </p:blipFill>
        <p:spPr>
          <a:xfrm>
            <a:off x="323513" y="1342126"/>
            <a:ext cx="7417224" cy="1649137"/>
          </a:xfrm>
          <a:prstGeom prst="rect">
            <a:avLst/>
          </a:prstGeom>
          <a:noFill/>
          <a:ln>
            <a:noFill/>
          </a:ln>
        </p:spPr>
      </p:pic>
      <p:pic>
        <p:nvPicPr>
          <p:cNvPr id="2050" name="Picture 2">
            <a:extLst>
              <a:ext uri="{FF2B5EF4-FFF2-40B4-BE49-F238E27FC236}">
                <a16:creationId xmlns:a16="http://schemas.microsoft.com/office/drawing/2014/main" id="{4A897867-B83A-8449-BD00-99E091F09E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00" y="3315664"/>
            <a:ext cx="7667537" cy="16626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Executors </a:t>
            </a:r>
            <a:endParaRPr/>
          </a:p>
        </p:txBody>
      </p:sp>
      <p:sp>
        <p:nvSpPr>
          <p:cNvPr id="383" name="Google Shape;383;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
        <p:nvSpPr>
          <p:cNvPr id="384" name="Google Shape;38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rPr>
              <a:t> </a:t>
            </a:r>
            <a:endParaRPr>
              <a:solidFill>
                <a:schemeClr val="dk1"/>
              </a:solidFill>
            </a:endParaRPr>
          </a:p>
        </p:txBody>
      </p:sp>
      <p:sp>
        <p:nvSpPr>
          <p:cNvPr id="385" name="Google Shape;385;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b="1" dirty="0" err="1">
                <a:solidFill>
                  <a:schemeClr val="dk1"/>
                </a:solidFill>
              </a:rPr>
              <a:t>SequencialExecutor</a:t>
            </a:r>
            <a:endParaRPr b="1" dirty="0">
              <a:solidFill>
                <a:schemeClr val="dk1"/>
              </a:solidFill>
            </a:endParaRPr>
          </a:p>
          <a:p>
            <a:pPr marL="457200" lvl="0" indent="-342900" algn="l" rtl="0">
              <a:spcBef>
                <a:spcPts val="0"/>
              </a:spcBef>
              <a:spcAft>
                <a:spcPts val="0"/>
              </a:spcAft>
              <a:buClr>
                <a:schemeClr val="dk1"/>
              </a:buClr>
              <a:buSzPts val="1800"/>
              <a:buChar char="●"/>
            </a:pPr>
            <a:r>
              <a:rPr lang="en" b="1" dirty="0" err="1">
                <a:solidFill>
                  <a:schemeClr val="dk1"/>
                </a:solidFill>
              </a:rPr>
              <a:t>LocalExecutor</a:t>
            </a:r>
            <a:endParaRPr b="1" dirty="0">
              <a:solidFill>
                <a:schemeClr val="dk1"/>
              </a:solidFill>
            </a:endParaRPr>
          </a:p>
          <a:p>
            <a:pPr marL="457200" lvl="0" indent="-342900" algn="l" rtl="0">
              <a:spcBef>
                <a:spcPts val="0"/>
              </a:spcBef>
              <a:spcAft>
                <a:spcPts val="0"/>
              </a:spcAft>
              <a:buClr>
                <a:schemeClr val="dk1"/>
              </a:buClr>
              <a:buSzPts val="1800"/>
              <a:buChar char="●"/>
            </a:pPr>
            <a:r>
              <a:rPr lang="en" dirty="0" err="1">
                <a:solidFill>
                  <a:schemeClr val="dk1"/>
                </a:solidFill>
              </a:rPr>
              <a:t>CeleryExecutor</a:t>
            </a:r>
            <a:endParaRPr dirty="0">
              <a:solidFill>
                <a:schemeClr val="dk1"/>
              </a:solidFill>
            </a:endParaRPr>
          </a:p>
          <a:p>
            <a:pPr marL="457200" lvl="0" indent="-342900" algn="l" rtl="0">
              <a:spcBef>
                <a:spcPts val="0"/>
              </a:spcBef>
              <a:spcAft>
                <a:spcPts val="0"/>
              </a:spcAft>
              <a:buClr>
                <a:schemeClr val="dk1"/>
              </a:buClr>
              <a:buSzPts val="1800"/>
              <a:buChar char="●"/>
            </a:pPr>
            <a:r>
              <a:rPr lang="en" dirty="0" err="1">
                <a:solidFill>
                  <a:schemeClr val="dk1"/>
                </a:solidFill>
              </a:rPr>
              <a:t>KubernetesExecutor</a:t>
            </a:r>
            <a:endParaRPr dirty="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Change SequentialExecutor to LocalExecutor</a:t>
            </a:r>
            <a:endParaRPr/>
          </a:p>
        </p:txBody>
      </p:sp>
      <p:sp>
        <p:nvSpPr>
          <p:cNvPr id="391" name="Google Shape;391;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
        <p:nvSpPr>
          <p:cNvPr id="392" name="Google Shape;392;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rPr>
              <a:t> </a:t>
            </a:r>
            <a:endParaRPr>
              <a:solidFill>
                <a:schemeClr val="dk1"/>
              </a:solidFill>
            </a:endParaRPr>
          </a:p>
        </p:txBody>
      </p:sp>
      <p:sp>
        <p:nvSpPr>
          <p:cNvPr id="393" name="Google Shape;393;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Postgresql</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Modify the configuration in ~/airflow/airflow.cfg</a:t>
            </a:r>
            <a:endParaRPr>
              <a:solidFill>
                <a:schemeClr val="dk1"/>
              </a:solidFill>
            </a:endParaRPr>
          </a:p>
        </p:txBody>
      </p:sp>
      <p:pic>
        <p:nvPicPr>
          <p:cNvPr id="394" name="Google Shape;394;p48"/>
          <p:cNvPicPr preferRelativeResize="0"/>
          <p:nvPr/>
        </p:nvPicPr>
        <p:blipFill>
          <a:blip r:embed="rId3">
            <a:alphaModFix/>
          </a:blip>
          <a:stretch>
            <a:fillRect/>
          </a:stretch>
        </p:blipFill>
        <p:spPr>
          <a:xfrm>
            <a:off x="462237" y="2015650"/>
            <a:ext cx="8219526" cy="2586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LocalExecutor</a:t>
            </a:r>
            <a:endParaRPr/>
          </a:p>
        </p:txBody>
      </p:sp>
      <p:sp>
        <p:nvSpPr>
          <p:cNvPr id="400" name="Google Shape;400;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
        <p:nvSpPr>
          <p:cNvPr id="401" name="Google Shape;401;p49"/>
          <p:cNvSpPr txBox="1"/>
          <p:nvPr/>
        </p:nvSpPr>
        <p:spPr>
          <a:xfrm>
            <a:off x="278700" y="1263050"/>
            <a:ext cx="7286100" cy="340551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dirty="0">
                <a:solidFill>
                  <a:srgbClr val="0000FF"/>
                </a:solidFill>
              </a:rPr>
              <a:t>1. Install Postgres and Configure your Postgres user:</a:t>
            </a:r>
            <a:endParaRPr sz="2000" dirty="0">
              <a:solidFill>
                <a:srgbClr val="0000FF"/>
              </a:solidFill>
            </a:endParaRPr>
          </a:p>
          <a:p>
            <a:pPr marL="0" lvl="0" indent="0" algn="l" rtl="0">
              <a:lnSpc>
                <a:spcPct val="115000"/>
              </a:lnSpc>
              <a:spcBef>
                <a:spcPts val="0"/>
              </a:spcBef>
              <a:spcAft>
                <a:spcPts val="0"/>
              </a:spcAft>
              <a:buNone/>
            </a:pPr>
            <a:r>
              <a:rPr lang="en" sz="1800" dirty="0">
                <a:solidFill>
                  <a:srgbClr val="0000FF"/>
                </a:solidFill>
              </a:rPr>
              <a:t># In your terminal</a:t>
            </a:r>
            <a:endParaRPr sz="1800" dirty="0">
              <a:solidFill>
                <a:srgbClr val="0000FF"/>
              </a:solidFill>
            </a:endParaRPr>
          </a:p>
          <a:p>
            <a:pPr marL="0" lvl="0" indent="0" algn="l" rtl="0">
              <a:lnSpc>
                <a:spcPct val="115000"/>
              </a:lnSpc>
              <a:spcBef>
                <a:spcPts val="0"/>
              </a:spcBef>
              <a:spcAft>
                <a:spcPts val="0"/>
              </a:spcAft>
              <a:buNone/>
            </a:pPr>
            <a:r>
              <a:rPr lang="en" sz="1800" dirty="0">
                <a:solidFill>
                  <a:schemeClr val="dk1"/>
                </a:solidFill>
              </a:rPr>
              <a:t>sudo apt-get install postgresql postgresql-contrib</a:t>
            </a:r>
            <a:endParaRPr sz="1800" dirty="0">
              <a:solidFill>
                <a:schemeClr val="dk1"/>
              </a:solidFill>
            </a:endParaRPr>
          </a:p>
          <a:p>
            <a:pPr marL="0" lvl="0" indent="0" algn="l" rtl="0">
              <a:lnSpc>
                <a:spcPct val="115000"/>
              </a:lnSpc>
              <a:spcBef>
                <a:spcPts val="0"/>
              </a:spcBef>
              <a:spcAft>
                <a:spcPts val="0"/>
              </a:spcAft>
              <a:buNone/>
            </a:pPr>
            <a:r>
              <a:rPr lang="en" sz="1800" dirty="0">
                <a:solidFill>
                  <a:schemeClr val="dk1"/>
                </a:solidFill>
              </a:rPr>
              <a:t>sudo -u postgres psql</a:t>
            </a:r>
            <a:endParaRPr sz="1800" dirty="0">
              <a:solidFill>
                <a:schemeClr val="dk1"/>
              </a:solidFill>
            </a:endParaRPr>
          </a:p>
          <a:p>
            <a:pPr marL="0" lvl="0" indent="0" algn="l" rtl="0">
              <a:lnSpc>
                <a:spcPct val="115000"/>
              </a:lnSpc>
              <a:spcBef>
                <a:spcPts val="0"/>
              </a:spcBef>
              <a:spcAft>
                <a:spcPts val="0"/>
              </a:spcAft>
              <a:buNone/>
            </a:pPr>
            <a:r>
              <a:rPr lang="en" sz="1800" dirty="0">
                <a:solidFill>
                  <a:srgbClr val="0000FF"/>
                </a:solidFill>
              </a:rPr>
              <a:t># Next enter:</a:t>
            </a:r>
            <a:endParaRPr sz="1800" dirty="0">
              <a:solidFill>
                <a:srgbClr val="0000FF"/>
              </a:solidFill>
            </a:endParaRPr>
          </a:p>
          <a:p>
            <a:pPr marL="0" lvl="0" indent="0" algn="l" rtl="0">
              <a:lnSpc>
                <a:spcPct val="115000"/>
              </a:lnSpc>
              <a:spcBef>
                <a:spcPts val="0"/>
              </a:spcBef>
              <a:spcAft>
                <a:spcPts val="0"/>
              </a:spcAft>
              <a:buNone/>
            </a:pPr>
            <a:r>
              <a:rPr lang="en" sz="1800" dirty="0">
                <a:solidFill>
                  <a:schemeClr val="dk1"/>
                </a:solidFill>
              </a:rPr>
              <a:t>ALTER USER postgres PASSWORD 'postgres';</a:t>
            </a:r>
            <a:endParaRPr sz="1800" dirty="0">
              <a:solidFill>
                <a:schemeClr val="dk1"/>
              </a:solidFill>
            </a:endParaRPr>
          </a:p>
          <a:p>
            <a:pPr marL="0" lvl="0" indent="0" algn="l" rtl="0">
              <a:lnSpc>
                <a:spcPct val="115000"/>
              </a:lnSpc>
              <a:spcBef>
                <a:spcPts val="0"/>
              </a:spcBef>
              <a:spcAft>
                <a:spcPts val="0"/>
              </a:spcAft>
              <a:buNone/>
            </a:pPr>
            <a:r>
              <a:rPr lang="en" sz="1800" dirty="0">
                <a:solidFill>
                  <a:schemeClr val="dk1"/>
                </a:solidFill>
              </a:rPr>
              <a:t>\q</a:t>
            </a:r>
            <a:endParaRPr sz="1800" dirty="0">
              <a:solidFill>
                <a:schemeClr val="dk1"/>
              </a:solidFill>
            </a:endParaRPr>
          </a:p>
          <a:p>
            <a:pPr marL="0" lvl="0" indent="0" algn="l" rtl="0">
              <a:lnSpc>
                <a:spcPct val="115000"/>
              </a:lnSpc>
              <a:spcBef>
                <a:spcPts val="0"/>
              </a:spcBef>
              <a:spcAft>
                <a:spcPts val="0"/>
              </a:spcAft>
              <a:buNone/>
            </a:pPr>
            <a:r>
              <a:rPr lang="en" sz="1800" dirty="0">
                <a:solidFill>
                  <a:srgbClr val="0000FF"/>
                </a:solidFill>
              </a:rPr>
              <a:t># In your terminal</a:t>
            </a:r>
          </a:p>
          <a:p>
            <a:pPr>
              <a:lnSpc>
                <a:spcPct val="115000"/>
              </a:lnSpc>
            </a:pPr>
            <a:r>
              <a:rPr lang="en-US" sz="1800" dirty="0" err="1">
                <a:solidFill>
                  <a:srgbClr val="FF0000"/>
                </a:solidFill>
              </a:rPr>
              <a:t>sudo</a:t>
            </a:r>
            <a:r>
              <a:rPr lang="en-US" sz="1800" dirty="0">
                <a:solidFill>
                  <a:srgbClr val="FF0000"/>
                </a:solidFill>
              </a:rPr>
              <a:t> apt-get install </a:t>
            </a:r>
            <a:r>
              <a:rPr lang="en-US" sz="1800" dirty="0" err="1">
                <a:solidFill>
                  <a:srgbClr val="FF0000"/>
                </a:solidFill>
              </a:rPr>
              <a:t>libpq</a:t>
            </a:r>
            <a:r>
              <a:rPr lang="en-US" sz="1800" dirty="0">
                <a:solidFill>
                  <a:srgbClr val="FF0000"/>
                </a:solidFill>
              </a:rPr>
              <a:t>-dev</a:t>
            </a:r>
            <a:endParaRPr sz="1800" dirty="0">
              <a:solidFill>
                <a:srgbClr val="FF0000"/>
              </a:solidFill>
            </a:endParaRPr>
          </a:p>
          <a:p>
            <a:pPr marL="0" lvl="0" indent="0" algn="l" rtl="0">
              <a:lnSpc>
                <a:spcPct val="115000"/>
              </a:lnSpc>
              <a:spcBef>
                <a:spcPts val="0"/>
              </a:spcBef>
              <a:spcAft>
                <a:spcPts val="0"/>
              </a:spcAft>
              <a:buNone/>
            </a:pPr>
            <a:r>
              <a:rPr lang="en-US" sz="1800" dirty="0">
                <a:solidFill>
                  <a:schemeClr val="dk1"/>
                </a:solidFill>
              </a:rPr>
              <a:t>pip install '</a:t>
            </a:r>
            <a:r>
              <a:rPr lang="en-US" sz="1800" dirty="0" err="1">
                <a:solidFill>
                  <a:schemeClr val="dk1"/>
                </a:solidFill>
              </a:rPr>
              <a:t>apache</a:t>
            </a:r>
            <a:r>
              <a:rPr lang="en-US" sz="1800" dirty="0">
                <a:solidFill>
                  <a:schemeClr val="dk1"/>
                </a:solidFill>
              </a:rPr>
              <a:t>-airflow[</a:t>
            </a:r>
            <a:r>
              <a:rPr lang="en-US" sz="1800" dirty="0" err="1">
                <a:solidFill>
                  <a:schemeClr val="dk1"/>
                </a:solidFill>
              </a:rPr>
              <a:t>postgres</a:t>
            </a:r>
            <a:r>
              <a:rPr lang="en-US" sz="1800" dirty="0">
                <a:solidFill>
                  <a:schemeClr val="dk1"/>
                </a:solidFill>
              </a:rPr>
              <a:t>]'</a:t>
            </a:r>
          </a:p>
        </p:txBody>
      </p:sp>
      <p:pic>
        <p:nvPicPr>
          <p:cNvPr id="2" name="图片 1">
            <a:extLst>
              <a:ext uri="{FF2B5EF4-FFF2-40B4-BE49-F238E27FC236}">
                <a16:creationId xmlns:a16="http://schemas.microsoft.com/office/drawing/2014/main" id="{A7BD05E5-598C-885A-80AE-619C0A7548E1}"/>
              </a:ext>
            </a:extLst>
          </p:cNvPr>
          <p:cNvPicPr>
            <a:picLocks noChangeAspect="1"/>
          </p:cNvPicPr>
          <p:nvPr/>
        </p:nvPicPr>
        <p:blipFill>
          <a:blip r:embed="rId3"/>
          <a:stretch>
            <a:fillRect/>
          </a:stretch>
        </p:blipFill>
        <p:spPr>
          <a:xfrm>
            <a:off x="4855435" y="3422795"/>
            <a:ext cx="3850591" cy="1354508"/>
          </a:xfrm>
          <a:prstGeom prst="rect">
            <a:avLst/>
          </a:prstGeom>
        </p:spPr>
      </p:pic>
      <p:cxnSp>
        <p:nvCxnSpPr>
          <p:cNvPr id="4" name="直接箭头连接符 3">
            <a:extLst>
              <a:ext uri="{FF2B5EF4-FFF2-40B4-BE49-F238E27FC236}">
                <a16:creationId xmlns:a16="http://schemas.microsoft.com/office/drawing/2014/main" id="{7C9C683F-61E3-77BC-3FD4-E7462F6B63B4}"/>
              </a:ext>
            </a:extLst>
          </p:cNvPr>
          <p:cNvCxnSpPr/>
          <p:nvPr/>
        </p:nvCxnSpPr>
        <p:spPr>
          <a:xfrm flipH="1">
            <a:off x="3395892" y="4058044"/>
            <a:ext cx="1355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D09EB74-7D5E-782E-09CF-2CFF2F29E279}"/>
              </a:ext>
            </a:extLst>
          </p:cNvPr>
          <p:cNvSpPr txBox="1"/>
          <p:nvPr/>
        </p:nvSpPr>
        <p:spPr>
          <a:xfrm>
            <a:off x="3203552" y="3627157"/>
            <a:ext cx="1740513" cy="430887"/>
          </a:xfrm>
          <a:prstGeom prst="rect">
            <a:avLst/>
          </a:prstGeom>
          <a:noFill/>
        </p:spPr>
        <p:txBody>
          <a:bodyPr wrap="square" rtlCol="0">
            <a:spAutoFit/>
          </a:bodyPr>
          <a:lstStyle/>
          <a:p>
            <a:r>
              <a:rPr lang="en-US" sz="1100" dirty="0"/>
              <a:t>If you have this problem, use this command line.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LocalExecutor</a:t>
            </a:r>
            <a:endParaRPr/>
          </a:p>
        </p:txBody>
      </p:sp>
      <p:sp>
        <p:nvSpPr>
          <p:cNvPr id="407" name="Google Shape;407;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
        <p:nvSpPr>
          <p:cNvPr id="408" name="Google Shape;408;p50"/>
          <p:cNvSpPr txBox="1"/>
          <p:nvPr/>
        </p:nvSpPr>
        <p:spPr>
          <a:xfrm>
            <a:off x="311700" y="1263050"/>
            <a:ext cx="8235900" cy="3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dirty="0">
                <a:solidFill>
                  <a:srgbClr val="0000FF"/>
                </a:solidFill>
              </a:rPr>
              <a:t>2. Change your SQL Alchemy Conn inside airflow.cfg:</a:t>
            </a:r>
            <a:endParaRPr sz="2000" dirty="0">
              <a:solidFill>
                <a:srgbClr val="0000FF"/>
              </a:solidFill>
            </a:endParaRPr>
          </a:p>
          <a:p>
            <a:pPr marL="0" lvl="0" indent="0" algn="l" rtl="0">
              <a:lnSpc>
                <a:spcPct val="115000"/>
              </a:lnSpc>
              <a:spcBef>
                <a:spcPts val="0"/>
              </a:spcBef>
              <a:spcAft>
                <a:spcPts val="0"/>
              </a:spcAft>
              <a:buNone/>
            </a:pPr>
            <a:r>
              <a:rPr lang="en" sz="1600" dirty="0">
                <a:solidFill>
                  <a:srgbClr val="0000FF"/>
                </a:solidFill>
              </a:rPr>
              <a:t># In your terminal</a:t>
            </a:r>
            <a:endParaRPr sz="1600" dirty="0">
              <a:solidFill>
                <a:srgbClr val="0000FF"/>
              </a:solidFill>
            </a:endParaRPr>
          </a:p>
          <a:p>
            <a:pPr marL="0" lvl="0" indent="0" algn="l" rtl="0">
              <a:lnSpc>
                <a:spcPct val="115000"/>
              </a:lnSpc>
              <a:spcBef>
                <a:spcPts val="0"/>
              </a:spcBef>
              <a:spcAft>
                <a:spcPts val="0"/>
              </a:spcAft>
              <a:buNone/>
            </a:pPr>
            <a:r>
              <a:rPr lang="en" sz="1600" dirty="0">
                <a:solidFill>
                  <a:schemeClr val="dk1"/>
                </a:solidFill>
              </a:rPr>
              <a:t>vim ~/airflow/airflow.cfg</a:t>
            </a:r>
            <a:endParaRPr sz="1600" dirty="0">
              <a:solidFill>
                <a:schemeClr val="dk1"/>
              </a:solidFill>
            </a:endParaRPr>
          </a:p>
          <a:p>
            <a:pPr marL="0" lvl="0" indent="0" algn="l" rtl="0">
              <a:lnSpc>
                <a:spcPct val="115000"/>
              </a:lnSpc>
              <a:spcBef>
                <a:spcPts val="0"/>
              </a:spcBef>
              <a:spcAft>
                <a:spcPts val="0"/>
              </a:spcAft>
              <a:buNone/>
            </a:pPr>
            <a:r>
              <a:rPr lang="en" sz="1600" dirty="0">
                <a:solidFill>
                  <a:srgbClr val="0000FF"/>
                </a:solidFill>
              </a:rPr>
              <a:t># you will see this line</a:t>
            </a:r>
            <a:endParaRPr sz="1600" dirty="0">
              <a:solidFill>
                <a:srgbClr val="0000FF"/>
              </a:solidFill>
            </a:endParaRPr>
          </a:p>
          <a:p>
            <a:pPr marL="0" lvl="0" indent="0" algn="l" rtl="0">
              <a:lnSpc>
                <a:spcPct val="115000"/>
              </a:lnSpc>
              <a:spcBef>
                <a:spcPts val="0"/>
              </a:spcBef>
              <a:spcAft>
                <a:spcPts val="0"/>
              </a:spcAft>
              <a:buNone/>
            </a:pPr>
            <a:r>
              <a:rPr lang="en" sz="1600" dirty="0">
                <a:solidFill>
                  <a:srgbClr val="0000FF"/>
                </a:solidFill>
              </a:rPr>
              <a:t>sql_alchemy_conn = sqlite:///.../airflow.db</a:t>
            </a:r>
            <a:endParaRPr sz="1600" dirty="0">
              <a:solidFill>
                <a:srgbClr val="0000FF"/>
              </a:solidFill>
            </a:endParaRPr>
          </a:p>
          <a:p>
            <a:pPr marL="0" lvl="0" indent="0" algn="l" rtl="0">
              <a:lnSpc>
                <a:spcPct val="115000"/>
              </a:lnSpc>
              <a:spcBef>
                <a:spcPts val="0"/>
              </a:spcBef>
              <a:spcAft>
                <a:spcPts val="0"/>
              </a:spcAft>
              <a:buNone/>
            </a:pPr>
            <a:r>
              <a:rPr lang="en" sz="1600" dirty="0">
                <a:solidFill>
                  <a:srgbClr val="0000FF"/>
                </a:solidFill>
              </a:rPr>
              <a:t># change it to :</a:t>
            </a:r>
            <a:endParaRPr sz="1600" dirty="0">
              <a:solidFill>
                <a:srgbClr val="0000FF"/>
              </a:solidFill>
            </a:endParaRPr>
          </a:p>
          <a:p>
            <a:pPr marL="0" lvl="0" indent="0" algn="l" rtl="0">
              <a:lnSpc>
                <a:spcPct val="115000"/>
              </a:lnSpc>
              <a:spcBef>
                <a:spcPts val="0"/>
              </a:spcBef>
              <a:spcAft>
                <a:spcPts val="0"/>
              </a:spcAft>
              <a:buNone/>
            </a:pPr>
            <a:r>
              <a:rPr lang="en" sz="1600" dirty="0">
                <a:solidFill>
                  <a:schemeClr val="dk1"/>
                </a:solidFill>
              </a:rPr>
              <a:t>sql_alchemy_conn = postgresql+psycopg2://postgres:postgres@localhost/postgres</a:t>
            </a:r>
            <a:endParaRPr sz="1600" dirty="0">
              <a:solidFill>
                <a:schemeClr val="dk1"/>
              </a:solidFill>
            </a:endParaRPr>
          </a:p>
          <a:p>
            <a:pPr marL="0" lvl="0" indent="0" algn="l" rtl="0">
              <a:lnSpc>
                <a:spcPct val="115000"/>
              </a:lnSpc>
              <a:spcBef>
                <a:spcPts val="0"/>
              </a:spcBef>
              <a:spcAft>
                <a:spcPts val="0"/>
              </a:spcAft>
              <a:buNone/>
            </a:pPr>
            <a:r>
              <a:rPr lang="en" sz="1600" dirty="0">
                <a:solidFill>
                  <a:srgbClr val="0000FF"/>
                </a:solidFill>
              </a:rPr>
              <a:t># Also change</a:t>
            </a:r>
            <a:endParaRPr sz="1600" dirty="0">
              <a:solidFill>
                <a:srgbClr val="0000FF"/>
              </a:solidFill>
            </a:endParaRPr>
          </a:p>
          <a:p>
            <a:pPr marL="0" lvl="0" indent="0" algn="l" rtl="0">
              <a:lnSpc>
                <a:spcPct val="115000"/>
              </a:lnSpc>
              <a:spcBef>
                <a:spcPts val="0"/>
              </a:spcBef>
              <a:spcAft>
                <a:spcPts val="0"/>
              </a:spcAft>
              <a:buNone/>
            </a:pPr>
            <a:r>
              <a:rPr lang="en" sz="1600" dirty="0">
                <a:solidFill>
                  <a:schemeClr val="dk1"/>
                </a:solidFill>
              </a:rPr>
              <a:t>Executor = SequentialExecutor</a:t>
            </a:r>
            <a:endParaRPr sz="1600" dirty="0">
              <a:solidFill>
                <a:schemeClr val="dk1"/>
              </a:solidFill>
            </a:endParaRPr>
          </a:p>
          <a:p>
            <a:pPr marL="0" lvl="0" indent="0" algn="l" rtl="0">
              <a:lnSpc>
                <a:spcPct val="115000"/>
              </a:lnSpc>
              <a:spcBef>
                <a:spcPts val="0"/>
              </a:spcBef>
              <a:spcAft>
                <a:spcPts val="0"/>
              </a:spcAft>
              <a:buNone/>
            </a:pPr>
            <a:r>
              <a:rPr lang="en" sz="1600" dirty="0">
                <a:solidFill>
                  <a:srgbClr val="0000FF"/>
                </a:solidFill>
              </a:rPr>
              <a:t># To</a:t>
            </a:r>
            <a:endParaRPr sz="1600" dirty="0">
              <a:solidFill>
                <a:srgbClr val="0000FF"/>
              </a:solidFill>
            </a:endParaRPr>
          </a:p>
          <a:p>
            <a:pPr marL="0" lvl="0" indent="0" algn="l" rtl="0">
              <a:lnSpc>
                <a:spcPct val="115000"/>
              </a:lnSpc>
              <a:spcBef>
                <a:spcPts val="0"/>
              </a:spcBef>
              <a:spcAft>
                <a:spcPts val="0"/>
              </a:spcAft>
              <a:buNone/>
            </a:pPr>
            <a:r>
              <a:rPr lang="en" sz="1600" dirty="0">
                <a:solidFill>
                  <a:schemeClr val="dk1"/>
                </a:solidFill>
              </a:rPr>
              <a:t>Executor = LocalExecutor</a:t>
            </a:r>
            <a:endParaRPr sz="1600" dirty="0">
              <a:solidFill>
                <a:schemeClr val="dk1"/>
              </a:solidFill>
            </a:endParaRPr>
          </a:p>
          <a:p>
            <a:pPr marL="0" lvl="0" indent="0" algn="l" rtl="0">
              <a:lnSpc>
                <a:spcPct val="115000"/>
              </a:lnSpc>
              <a:spcBef>
                <a:spcPts val="0"/>
              </a:spcBef>
              <a:spcAft>
                <a:spcPts val="0"/>
              </a:spcAft>
              <a:buNone/>
            </a:pPr>
            <a:endParaRPr sz="1800" dirty="0">
              <a:solidFill>
                <a:srgbClr val="008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LocalExecutor</a:t>
            </a:r>
            <a:endParaRPr/>
          </a:p>
        </p:txBody>
      </p:sp>
      <p:sp>
        <p:nvSpPr>
          <p:cNvPr id="414" name="Google Shape;414;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
        <p:nvSpPr>
          <p:cNvPr id="415" name="Google Shape;415;p51"/>
          <p:cNvSpPr txBox="1"/>
          <p:nvPr/>
        </p:nvSpPr>
        <p:spPr>
          <a:xfrm>
            <a:off x="144900" y="869741"/>
            <a:ext cx="8854200" cy="421958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dirty="0">
                <a:solidFill>
                  <a:srgbClr val="0000FF"/>
                </a:solidFill>
              </a:rPr>
              <a:t>3. Check for DB connection:</a:t>
            </a:r>
            <a:endParaRPr sz="2000" dirty="0">
              <a:solidFill>
                <a:srgbClr val="0000FF"/>
              </a:solidFill>
            </a:endParaRPr>
          </a:p>
          <a:p>
            <a:pPr marL="0" lvl="0" indent="0" algn="l" rtl="0">
              <a:lnSpc>
                <a:spcPct val="115000"/>
              </a:lnSpc>
              <a:spcBef>
                <a:spcPts val="0"/>
              </a:spcBef>
              <a:spcAft>
                <a:spcPts val="0"/>
              </a:spcAft>
              <a:buNone/>
            </a:pPr>
            <a:r>
              <a:rPr lang="en" sz="1800" dirty="0">
                <a:solidFill>
                  <a:srgbClr val="0000FF"/>
                </a:solidFill>
              </a:rPr>
              <a:t># In your terminal</a:t>
            </a:r>
            <a:endParaRPr sz="1800" dirty="0">
              <a:solidFill>
                <a:srgbClr val="0000FF"/>
              </a:solidFill>
            </a:endParaRPr>
          </a:p>
          <a:p>
            <a:pPr marL="0" lvl="0" indent="0" algn="l" rtl="0">
              <a:lnSpc>
                <a:spcPct val="115000"/>
              </a:lnSpc>
              <a:spcBef>
                <a:spcPts val="0"/>
              </a:spcBef>
              <a:spcAft>
                <a:spcPts val="0"/>
              </a:spcAft>
              <a:buNone/>
            </a:pPr>
            <a:r>
              <a:rPr lang="en" sz="1800" dirty="0">
                <a:solidFill>
                  <a:schemeClr val="dk1"/>
                </a:solidFill>
              </a:rPr>
              <a:t>airflow db check</a:t>
            </a:r>
            <a:endParaRPr sz="1800" dirty="0">
              <a:solidFill>
                <a:schemeClr val="dk1"/>
              </a:solidFill>
            </a:endParaRPr>
          </a:p>
          <a:p>
            <a:pPr marL="0" lvl="0" indent="0" algn="l" rtl="0">
              <a:lnSpc>
                <a:spcPct val="115000"/>
              </a:lnSpc>
              <a:spcBef>
                <a:spcPts val="0"/>
              </a:spcBef>
              <a:spcAft>
                <a:spcPts val="0"/>
              </a:spcAft>
              <a:buNone/>
            </a:pPr>
            <a:r>
              <a:rPr lang="en" sz="1800" dirty="0">
                <a:solidFill>
                  <a:srgbClr val="0000FF"/>
                </a:solidFill>
              </a:rPr>
              <a:t># If Airflow could successfully connect to yours Postgres DB, you will see an INFO    # containing a “Connection Successful” message in it, so now we are good to go.</a:t>
            </a:r>
            <a:endParaRPr sz="1800" dirty="0">
              <a:solidFill>
                <a:srgbClr val="0000FF"/>
              </a:solidFill>
            </a:endParaRPr>
          </a:p>
          <a:p>
            <a:pPr marL="0" lvl="0" indent="0" algn="l" rtl="0">
              <a:lnSpc>
                <a:spcPct val="115000"/>
              </a:lnSpc>
              <a:spcBef>
                <a:spcPts val="0"/>
              </a:spcBef>
              <a:spcAft>
                <a:spcPts val="0"/>
              </a:spcAft>
              <a:buNone/>
            </a:pPr>
            <a:endParaRPr sz="2000" dirty="0">
              <a:solidFill>
                <a:srgbClr val="008000"/>
              </a:solidFill>
            </a:endParaRPr>
          </a:p>
          <a:p>
            <a:pPr marL="0" lvl="0" indent="0" algn="l" rtl="0">
              <a:lnSpc>
                <a:spcPct val="115000"/>
              </a:lnSpc>
              <a:spcBef>
                <a:spcPts val="0"/>
              </a:spcBef>
              <a:spcAft>
                <a:spcPts val="0"/>
              </a:spcAft>
              <a:buNone/>
            </a:pPr>
            <a:r>
              <a:rPr lang="en" sz="2000" dirty="0">
                <a:solidFill>
                  <a:srgbClr val="0000FF"/>
                </a:solidFill>
              </a:rPr>
              <a:t>4. Close the webserver and scheduler; Init your Airflow DB:</a:t>
            </a:r>
            <a:endParaRPr sz="2000" dirty="0">
              <a:solidFill>
                <a:srgbClr val="0000FF"/>
              </a:solidFill>
            </a:endParaRPr>
          </a:p>
          <a:p>
            <a:pPr marL="0" lvl="0" indent="0" algn="l" rtl="0">
              <a:lnSpc>
                <a:spcPct val="115000"/>
              </a:lnSpc>
              <a:spcBef>
                <a:spcPts val="0"/>
              </a:spcBef>
              <a:spcAft>
                <a:spcPts val="0"/>
              </a:spcAft>
              <a:buNone/>
            </a:pPr>
            <a:r>
              <a:rPr lang="en" sz="1800" dirty="0">
                <a:solidFill>
                  <a:srgbClr val="0000FF"/>
                </a:solidFill>
              </a:rPr>
              <a:t># In your terminal</a:t>
            </a:r>
            <a:endParaRPr sz="1800" dirty="0">
              <a:solidFill>
                <a:srgbClr val="0000FF"/>
              </a:solidFill>
            </a:endParaRPr>
          </a:p>
          <a:p>
            <a:pPr marL="0" lvl="0" indent="0" algn="l" rtl="0">
              <a:lnSpc>
                <a:spcPct val="115000"/>
              </a:lnSpc>
              <a:spcBef>
                <a:spcPts val="0"/>
              </a:spcBef>
              <a:spcAft>
                <a:spcPts val="0"/>
              </a:spcAft>
              <a:buNone/>
            </a:pPr>
            <a:r>
              <a:rPr lang="en" sz="1800" dirty="0">
                <a:solidFill>
                  <a:schemeClr val="dk1"/>
                </a:solidFill>
              </a:rPr>
              <a:t>airflow db init</a:t>
            </a:r>
            <a:endParaRPr sz="2000" dirty="0">
              <a:solidFill>
                <a:srgbClr val="0000FF"/>
              </a:solidFill>
            </a:endParaRPr>
          </a:p>
          <a:p>
            <a:pPr marL="0" lvl="0" indent="0" algn="l" rtl="0">
              <a:lnSpc>
                <a:spcPct val="115000"/>
              </a:lnSpc>
              <a:spcBef>
                <a:spcPts val="0"/>
              </a:spcBef>
              <a:spcAft>
                <a:spcPts val="0"/>
              </a:spcAft>
              <a:buNone/>
            </a:pPr>
            <a:r>
              <a:rPr lang="en" sz="2000" dirty="0">
                <a:solidFill>
                  <a:srgbClr val="0000FF"/>
                </a:solidFill>
              </a:rPr>
              <a:t>5. Create new user and restart the webserver and scheduler (</a:t>
            </a:r>
            <a:r>
              <a:rPr lang="en-US" sz="2000" dirty="0">
                <a:solidFill>
                  <a:srgbClr val="0000FF"/>
                </a:solidFill>
              </a:rPr>
              <a:t>the original username is reset since we change the database</a:t>
            </a:r>
            <a:r>
              <a:rPr lang="en" sz="2000" dirty="0">
                <a:solidFill>
                  <a:srgbClr val="0000FF"/>
                </a:solidFill>
              </a:rPr>
              <a:t>) </a:t>
            </a:r>
            <a:endParaRPr sz="2000" dirty="0">
              <a:solidFill>
                <a:srgbClr val="0000FF"/>
              </a:solidFill>
            </a:endParaRPr>
          </a:p>
          <a:p>
            <a:pPr marL="0" lvl="0" indent="0" algn="l" rtl="0">
              <a:lnSpc>
                <a:spcPct val="115000"/>
              </a:lnSpc>
              <a:spcBef>
                <a:spcPts val="0"/>
              </a:spcBef>
              <a:spcAft>
                <a:spcPts val="0"/>
              </a:spcAft>
              <a:buNone/>
            </a:pPr>
            <a:r>
              <a:rPr lang="en" sz="2000" dirty="0">
                <a:solidFill>
                  <a:srgbClr val="0000FF"/>
                </a:solidFill>
              </a:rPr>
              <a:t>as shown in page 18 and 19; and login on the web browser</a:t>
            </a:r>
            <a:endParaRPr sz="2000" dirty="0">
              <a:solidFill>
                <a:srgbClr val="0000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Workflow</a:t>
            </a:r>
            <a:endParaRPr dirty="0"/>
          </a:p>
        </p:txBody>
      </p:sp>
      <p:sp>
        <p:nvSpPr>
          <p:cNvPr id="109" name="Google Shape;109;p16"/>
          <p:cNvSpPr txBox="1">
            <a:spLocks noGrp="1"/>
          </p:cNvSpPr>
          <p:nvPr>
            <p:ph type="body" idx="1"/>
          </p:nvPr>
        </p:nvSpPr>
        <p:spPr>
          <a:xfrm>
            <a:off x="311700" y="1085650"/>
            <a:ext cx="8520600" cy="704400"/>
          </a:xfrm>
          <a:prstGeom prst="rect">
            <a:avLst/>
          </a:prstGeom>
        </p:spPr>
        <p:txBody>
          <a:bodyPr spcFirstLastPara="1" wrap="square" lIns="91425" tIns="91425" rIns="91425" bIns="91425" anchor="t" anchorCtr="0">
            <a:normAutofit/>
          </a:bodyPr>
          <a:lstStyle/>
          <a:p>
            <a:pPr marL="457200" lvl="0" indent="-346075" algn="l" rtl="0">
              <a:spcBef>
                <a:spcPts val="0"/>
              </a:spcBef>
              <a:spcAft>
                <a:spcPts val="0"/>
              </a:spcAft>
              <a:buClr>
                <a:schemeClr val="dk1"/>
              </a:buClr>
              <a:buSzPct val="100000"/>
              <a:buChar char="●"/>
            </a:pPr>
            <a:r>
              <a:rPr lang="en" dirty="0">
                <a:solidFill>
                  <a:schemeClr val="dk1"/>
                </a:solidFill>
              </a:rPr>
              <a:t>Data analytics</a:t>
            </a:r>
            <a:endParaRPr dirty="0">
              <a:solidFill>
                <a:schemeClr val="dk1"/>
              </a:solidFill>
            </a:endParaRPr>
          </a:p>
          <a:p>
            <a:pPr marL="0" lvl="0" indent="0" algn="l" rtl="0">
              <a:spcBef>
                <a:spcPts val="1200"/>
              </a:spcBef>
              <a:spcAft>
                <a:spcPts val="0"/>
              </a:spcAft>
              <a:buNone/>
            </a:pPr>
            <a:endParaRPr dirty="0">
              <a:solidFill>
                <a:schemeClr val="dk1"/>
              </a:solidFill>
            </a:endParaRPr>
          </a:p>
          <a:p>
            <a:pPr marL="0" lvl="0" indent="0" algn="l" rtl="0">
              <a:spcBef>
                <a:spcPts val="1200"/>
              </a:spcBef>
              <a:spcAft>
                <a:spcPts val="0"/>
              </a:spcAft>
              <a:buNone/>
            </a:pPr>
            <a:endParaRPr dirty="0">
              <a:solidFill>
                <a:schemeClr val="dk1"/>
              </a:solidFill>
            </a:endParaRPr>
          </a:p>
          <a:p>
            <a:pPr marL="0" lvl="0" indent="0" algn="l" rtl="0">
              <a:spcBef>
                <a:spcPts val="1200"/>
              </a:spcBef>
              <a:spcAft>
                <a:spcPts val="0"/>
              </a:spcAft>
              <a:buNone/>
            </a:pPr>
            <a:endParaRPr dirty="0">
              <a:solidFill>
                <a:schemeClr val="dk1"/>
              </a:solidFill>
            </a:endParaRPr>
          </a:p>
          <a:p>
            <a:pPr marL="0" lvl="0" indent="0" algn="l" rtl="0">
              <a:spcBef>
                <a:spcPts val="1200"/>
              </a:spcBef>
              <a:spcAft>
                <a:spcPts val="0"/>
              </a:spcAft>
              <a:buNone/>
            </a:pPr>
            <a:endParaRPr dirty="0">
              <a:solidFill>
                <a:schemeClr val="dk1"/>
              </a:solidFill>
            </a:endParaRPr>
          </a:p>
          <a:p>
            <a:pPr marL="457200" lvl="0" indent="0" algn="l" rtl="0">
              <a:spcBef>
                <a:spcPts val="1200"/>
              </a:spcBef>
              <a:spcAft>
                <a:spcPts val="1200"/>
              </a:spcAft>
              <a:buNone/>
            </a:pPr>
            <a:endParaRPr sz="2400" dirty="0">
              <a:solidFill>
                <a:schemeClr val="dk1"/>
              </a:solidFill>
            </a:endParaRPr>
          </a:p>
        </p:txBody>
      </p:sp>
      <p:sp>
        <p:nvSpPr>
          <p:cNvPr id="110" name="Google Shape;110;p16"/>
          <p:cNvSpPr txBox="1">
            <a:spLocks noGrp="1"/>
          </p:cNvSpPr>
          <p:nvPr>
            <p:ph type="sldNum" idx="12"/>
          </p:nvPr>
        </p:nvSpPr>
        <p:spPr>
          <a:xfrm>
            <a:off x="8459508" y="45995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111" name="Google Shape;111;p16"/>
          <p:cNvSpPr/>
          <p:nvPr/>
        </p:nvSpPr>
        <p:spPr>
          <a:xfrm>
            <a:off x="917125" y="2430750"/>
            <a:ext cx="1002000" cy="282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Ingest</a:t>
            </a:r>
            <a:endParaRPr/>
          </a:p>
        </p:txBody>
      </p:sp>
      <p:sp>
        <p:nvSpPr>
          <p:cNvPr id="112" name="Google Shape;112;p16"/>
          <p:cNvSpPr/>
          <p:nvPr/>
        </p:nvSpPr>
        <p:spPr>
          <a:xfrm>
            <a:off x="2478700" y="2430750"/>
            <a:ext cx="1002000" cy="282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Transform</a:t>
            </a:r>
            <a:endParaRPr/>
          </a:p>
        </p:txBody>
      </p:sp>
      <p:sp>
        <p:nvSpPr>
          <p:cNvPr id="113" name="Google Shape;113;p16"/>
          <p:cNvSpPr/>
          <p:nvPr/>
        </p:nvSpPr>
        <p:spPr>
          <a:xfrm>
            <a:off x="3977650" y="2430750"/>
            <a:ext cx="1002000" cy="282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Analyze</a:t>
            </a:r>
            <a:endParaRPr/>
          </a:p>
        </p:txBody>
      </p:sp>
      <p:sp>
        <p:nvSpPr>
          <p:cNvPr id="114" name="Google Shape;114;p16"/>
          <p:cNvSpPr/>
          <p:nvPr/>
        </p:nvSpPr>
        <p:spPr>
          <a:xfrm>
            <a:off x="5476600" y="2430750"/>
            <a:ext cx="1002000" cy="282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Utilize</a:t>
            </a:r>
            <a:endParaRPr/>
          </a:p>
        </p:txBody>
      </p:sp>
      <p:cxnSp>
        <p:nvCxnSpPr>
          <p:cNvPr id="115" name="Google Shape;115;p16"/>
          <p:cNvCxnSpPr>
            <a:stCxn id="111" idx="3"/>
            <a:endCxn id="112" idx="1"/>
          </p:cNvCxnSpPr>
          <p:nvPr/>
        </p:nvCxnSpPr>
        <p:spPr>
          <a:xfrm>
            <a:off x="1919125" y="2571750"/>
            <a:ext cx="5595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116" name="Google Shape;116;p16"/>
          <p:cNvCxnSpPr>
            <a:stCxn id="112" idx="3"/>
            <a:endCxn id="113" idx="1"/>
          </p:cNvCxnSpPr>
          <p:nvPr/>
        </p:nvCxnSpPr>
        <p:spPr>
          <a:xfrm>
            <a:off x="3480700" y="2571750"/>
            <a:ext cx="497100" cy="600"/>
          </a:xfrm>
          <a:prstGeom prst="curvedConnector3">
            <a:avLst>
              <a:gd name="adj1" fmla="val 49985"/>
            </a:avLst>
          </a:prstGeom>
          <a:noFill/>
          <a:ln w="9525" cap="flat" cmpd="sng">
            <a:solidFill>
              <a:schemeClr val="dk2"/>
            </a:solidFill>
            <a:prstDash val="solid"/>
            <a:round/>
            <a:headEnd type="none" w="med" len="med"/>
            <a:tailEnd type="triangle" w="med" len="med"/>
          </a:ln>
        </p:spPr>
      </p:cxnSp>
      <p:cxnSp>
        <p:nvCxnSpPr>
          <p:cNvPr id="117" name="Google Shape;117;p16"/>
          <p:cNvCxnSpPr>
            <a:stCxn id="113" idx="3"/>
            <a:endCxn id="114" idx="1"/>
          </p:cNvCxnSpPr>
          <p:nvPr/>
        </p:nvCxnSpPr>
        <p:spPr>
          <a:xfrm>
            <a:off x="4979650" y="2571750"/>
            <a:ext cx="497100" cy="600"/>
          </a:xfrm>
          <a:prstGeom prst="curvedConnector3">
            <a:avLst>
              <a:gd name="adj1" fmla="val 49985"/>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LocalExecutor</a:t>
            </a:r>
            <a:endParaRPr/>
          </a:p>
        </p:txBody>
      </p:sp>
      <p:sp>
        <p:nvSpPr>
          <p:cNvPr id="421" name="Google Shape;42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pic>
        <p:nvPicPr>
          <p:cNvPr id="422" name="Google Shape;422;p52"/>
          <p:cNvPicPr preferRelativeResize="0"/>
          <p:nvPr/>
        </p:nvPicPr>
        <p:blipFill>
          <a:blip r:embed="rId3">
            <a:alphaModFix/>
          </a:blip>
          <a:stretch>
            <a:fillRect/>
          </a:stretch>
        </p:blipFill>
        <p:spPr>
          <a:xfrm>
            <a:off x="311700" y="2005175"/>
            <a:ext cx="2574075" cy="2211900"/>
          </a:xfrm>
          <a:prstGeom prst="rect">
            <a:avLst/>
          </a:prstGeom>
          <a:noFill/>
          <a:ln>
            <a:noFill/>
          </a:ln>
        </p:spPr>
      </p:pic>
      <p:pic>
        <p:nvPicPr>
          <p:cNvPr id="423" name="Google Shape;423;p52"/>
          <p:cNvPicPr preferRelativeResize="0"/>
          <p:nvPr/>
        </p:nvPicPr>
        <p:blipFill>
          <a:blip r:embed="rId4">
            <a:alphaModFix/>
          </a:blip>
          <a:stretch>
            <a:fillRect/>
          </a:stretch>
        </p:blipFill>
        <p:spPr>
          <a:xfrm>
            <a:off x="3067725" y="2034100"/>
            <a:ext cx="5953428" cy="215404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Take home</a:t>
            </a:r>
            <a:endParaRPr dirty="0"/>
          </a:p>
        </p:txBody>
      </p:sp>
      <p:sp>
        <p:nvSpPr>
          <p:cNvPr id="435" name="Google Shape;435;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US" dirty="0">
                <a:solidFill>
                  <a:schemeClr val="dk1"/>
                </a:solidFill>
              </a:rPr>
              <a:t>DAG</a:t>
            </a:r>
            <a:endParaRPr dirty="0">
              <a:solidFill>
                <a:schemeClr val="dk1"/>
              </a:solidFill>
            </a:endParaRPr>
          </a:p>
          <a:p>
            <a:pPr marL="457200" lvl="0" indent="-342900" algn="l" rtl="0">
              <a:spcBef>
                <a:spcPts val="0"/>
              </a:spcBef>
              <a:spcAft>
                <a:spcPts val="0"/>
              </a:spcAft>
              <a:buClr>
                <a:schemeClr val="dk1"/>
              </a:buClr>
              <a:buSzPts val="1800"/>
              <a:buChar char="●"/>
            </a:pPr>
            <a:r>
              <a:rPr lang="en-US" dirty="0">
                <a:solidFill>
                  <a:schemeClr val="dk1"/>
                </a:solidFill>
              </a:rPr>
              <a:t>Scheduler</a:t>
            </a:r>
            <a:endParaRPr dirty="0">
              <a:solidFill>
                <a:schemeClr val="dk1"/>
              </a:solidFill>
            </a:endParaRPr>
          </a:p>
          <a:p>
            <a:pPr marL="457200" lvl="0" indent="-342900" algn="l" rtl="0">
              <a:spcBef>
                <a:spcPts val="0"/>
              </a:spcBef>
              <a:spcAft>
                <a:spcPts val="0"/>
              </a:spcAft>
              <a:buClr>
                <a:schemeClr val="dk1"/>
              </a:buClr>
              <a:buSzPts val="1800"/>
              <a:buChar char="●"/>
            </a:pPr>
            <a:r>
              <a:rPr lang="en-US" dirty="0">
                <a:solidFill>
                  <a:schemeClr val="dk1"/>
                </a:solidFill>
              </a:rPr>
              <a:t>Executor</a:t>
            </a:r>
          </a:p>
          <a:p>
            <a:pPr marL="457200" lvl="0" indent="-342900" algn="l" rtl="0">
              <a:spcBef>
                <a:spcPts val="0"/>
              </a:spcBef>
              <a:spcAft>
                <a:spcPts val="0"/>
              </a:spcAft>
              <a:buClr>
                <a:schemeClr val="dk1"/>
              </a:buClr>
              <a:buSzPts val="1800"/>
              <a:buChar char="●"/>
            </a:pPr>
            <a:r>
              <a:rPr lang="en-US" dirty="0">
                <a:solidFill>
                  <a:schemeClr val="dk1"/>
                </a:solidFill>
              </a:rPr>
              <a:t>Database </a:t>
            </a:r>
          </a:p>
          <a:p>
            <a:pPr marL="457200" lvl="0" indent="-342900" algn="l" rtl="0">
              <a:spcBef>
                <a:spcPts val="0"/>
              </a:spcBef>
              <a:spcAft>
                <a:spcPts val="0"/>
              </a:spcAft>
              <a:buClr>
                <a:schemeClr val="dk1"/>
              </a:buClr>
              <a:buSzPts val="1800"/>
              <a:buChar char="●"/>
            </a:pPr>
            <a:r>
              <a:rPr lang="en-US" dirty="0">
                <a:solidFill>
                  <a:schemeClr val="dk1"/>
                </a:solidFill>
              </a:rPr>
              <a:t>Operator</a:t>
            </a:r>
          </a:p>
          <a:p>
            <a:pPr marL="457200" lvl="0" indent="-342900" algn="l" rtl="0">
              <a:spcBef>
                <a:spcPts val="0"/>
              </a:spcBef>
              <a:spcAft>
                <a:spcPts val="0"/>
              </a:spcAft>
              <a:buClr>
                <a:schemeClr val="dk1"/>
              </a:buClr>
              <a:buSzPts val="1800"/>
              <a:buChar char="●"/>
            </a:pPr>
            <a:endParaRPr lang="en-US" dirty="0">
              <a:solidFill>
                <a:schemeClr val="dk1"/>
              </a:solidFill>
            </a:endParaRPr>
          </a:p>
          <a:p>
            <a:pPr marL="457200" lvl="0" indent="-342900" algn="l" rtl="0">
              <a:spcBef>
                <a:spcPts val="0"/>
              </a:spcBef>
              <a:spcAft>
                <a:spcPts val="0"/>
              </a:spcAft>
              <a:buClr>
                <a:schemeClr val="dk1"/>
              </a:buClr>
              <a:buSzPts val="1800"/>
              <a:buChar char="●"/>
            </a:pPr>
            <a:endParaRPr lang="en-US" dirty="0">
              <a:solidFill>
                <a:schemeClr val="dk1"/>
              </a:solidFill>
            </a:endParaRPr>
          </a:p>
          <a:p>
            <a:pPr marL="457200" lvl="0" indent="-342900" algn="l" rtl="0">
              <a:spcBef>
                <a:spcPts val="0"/>
              </a:spcBef>
              <a:spcAft>
                <a:spcPts val="0"/>
              </a:spcAft>
              <a:buClr>
                <a:schemeClr val="dk1"/>
              </a:buClr>
              <a:buSzPts val="1800"/>
              <a:buChar char="●"/>
            </a:pPr>
            <a:r>
              <a:rPr lang="en-US" dirty="0">
                <a:solidFill>
                  <a:schemeClr val="dk1"/>
                </a:solidFill>
              </a:rPr>
              <a:t>Cross communication between tasks</a:t>
            </a:r>
          </a:p>
          <a:p>
            <a:pPr lvl="0">
              <a:buClr>
                <a:schemeClr val="dk1"/>
              </a:buClr>
            </a:pPr>
            <a:r>
              <a:rPr lang="en-US" dirty="0">
                <a:solidFill>
                  <a:schemeClr val="dk1"/>
                </a:solidFill>
              </a:rPr>
              <a:t>Schedule a job !! start data and schedule interval</a:t>
            </a:r>
            <a:endParaRPr dirty="0">
              <a:solidFill>
                <a:schemeClr val="dk1"/>
              </a:solidFill>
            </a:endParaRPr>
          </a:p>
          <a:p>
            <a:pPr marL="457200" lvl="0" indent="0" algn="l" rtl="0">
              <a:spcBef>
                <a:spcPts val="1200"/>
              </a:spcBef>
              <a:spcAft>
                <a:spcPts val="1200"/>
              </a:spcAft>
              <a:buNone/>
            </a:pPr>
            <a:endParaRPr dirty="0">
              <a:solidFill>
                <a:schemeClr val="dk1"/>
              </a:solidFill>
            </a:endParaRPr>
          </a:p>
        </p:txBody>
      </p:sp>
      <p:sp>
        <p:nvSpPr>
          <p:cNvPr id="436" name="Google Shape;436;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646657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Some potential error</a:t>
            </a:r>
            <a:endParaRPr dirty="0"/>
          </a:p>
        </p:txBody>
      </p:sp>
      <p:sp>
        <p:nvSpPr>
          <p:cNvPr id="436" name="Google Shape;436;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
        <p:nvSpPr>
          <p:cNvPr id="3" name="文本框 2">
            <a:extLst>
              <a:ext uri="{FF2B5EF4-FFF2-40B4-BE49-F238E27FC236}">
                <a16:creationId xmlns:a16="http://schemas.microsoft.com/office/drawing/2014/main" id="{77A42888-7105-D5BB-12D6-CEA77F741373}"/>
              </a:ext>
            </a:extLst>
          </p:cNvPr>
          <p:cNvSpPr txBox="1"/>
          <p:nvPr/>
        </p:nvSpPr>
        <p:spPr>
          <a:xfrm>
            <a:off x="592784" y="1108414"/>
            <a:ext cx="7753550" cy="3816429"/>
          </a:xfrm>
          <a:prstGeom prst="rect">
            <a:avLst/>
          </a:prstGeom>
          <a:noFill/>
        </p:spPr>
        <p:txBody>
          <a:bodyPr wrap="square">
            <a:spAutoFit/>
          </a:bodyPr>
          <a:lstStyle/>
          <a:p>
            <a:pPr marL="342900" indent="-342900">
              <a:buFont typeface="Arial"/>
              <a:buAutoNum type="arabicPeriod"/>
            </a:pPr>
            <a:r>
              <a:rPr lang="en-US" dirty="0" err="1">
                <a:solidFill>
                  <a:srgbClr val="0000FF"/>
                </a:solidFill>
              </a:rPr>
              <a:t>airflow.exceptions.AirflowException</a:t>
            </a:r>
            <a:r>
              <a:rPr lang="en-US" dirty="0">
                <a:solidFill>
                  <a:srgbClr val="0000FF"/>
                </a:solidFill>
              </a:rPr>
              <a:t>: The webserver is already running under PID 20243.</a:t>
            </a:r>
          </a:p>
          <a:p>
            <a:r>
              <a:rPr lang="en-US" dirty="0">
                <a:solidFill>
                  <a:srgbClr val="0000FF"/>
                </a:solidFill>
              </a:rPr>
              <a:t>Using the Command line</a:t>
            </a:r>
          </a:p>
          <a:p>
            <a:r>
              <a:rPr lang="en-US" dirty="0"/>
              <a:t>	</a:t>
            </a:r>
            <a:r>
              <a:rPr lang="en-US" dirty="0" err="1"/>
              <a:t>sudo</a:t>
            </a:r>
            <a:r>
              <a:rPr lang="en-US" dirty="0"/>
              <a:t> </a:t>
            </a:r>
            <a:r>
              <a:rPr lang="en-US" dirty="0" err="1"/>
              <a:t>lsof</a:t>
            </a:r>
            <a:r>
              <a:rPr lang="en-US" dirty="0"/>
              <a:t> -</a:t>
            </a:r>
            <a:r>
              <a:rPr lang="en-US" dirty="0" err="1"/>
              <a:t>i</a:t>
            </a:r>
            <a:r>
              <a:rPr lang="en-US" dirty="0"/>
              <a:t> tcp:8080</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r>
              <a:rPr lang="en-US" dirty="0">
                <a:solidFill>
                  <a:srgbClr val="0000FF"/>
                </a:solidFill>
              </a:rPr>
              <a:t>Then, Kill all related PID</a:t>
            </a:r>
          </a:p>
          <a:p>
            <a:r>
              <a:rPr lang="en-US" dirty="0"/>
              <a:t>	</a:t>
            </a:r>
            <a:r>
              <a:rPr lang="en-US" dirty="0" err="1"/>
              <a:t>Sudo</a:t>
            </a:r>
            <a:r>
              <a:rPr lang="en-US" dirty="0"/>
              <a:t> kill -9 </a:t>
            </a:r>
            <a:r>
              <a:rPr lang="en-US" dirty="0" err="1"/>
              <a:t>xxxx</a:t>
            </a:r>
            <a:endParaRPr lang="en-US" dirty="0"/>
          </a:p>
          <a:p>
            <a:endParaRPr lang="en-US" dirty="0"/>
          </a:p>
          <a:p>
            <a:r>
              <a:rPr lang="en-US" sz="1600" dirty="0">
                <a:solidFill>
                  <a:srgbClr val="0000FF"/>
                </a:solidFill>
              </a:rPr>
              <a:t>Or, </a:t>
            </a:r>
          </a:p>
          <a:p>
            <a:r>
              <a:rPr lang="en-US" sz="1600" dirty="0">
                <a:solidFill>
                  <a:srgbClr val="0000FF"/>
                </a:solidFill>
              </a:rPr>
              <a:t>using the Command line </a:t>
            </a:r>
          </a:p>
          <a:p>
            <a:r>
              <a:rPr lang="en-US" altLang="en-US" dirty="0"/>
              <a:t>	</a:t>
            </a:r>
            <a:r>
              <a:rPr lang="en-US" altLang="en-US" dirty="0" err="1"/>
              <a:t>killall</a:t>
            </a:r>
            <a:r>
              <a:rPr lang="en-US" altLang="en-US" dirty="0"/>
              <a:t> -9 airflow </a:t>
            </a:r>
          </a:p>
          <a:p>
            <a:pPr marL="342900" indent="-342900">
              <a:buAutoNum type="arabicPeriod"/>
            </a:pPr>
            <a:endParaRPr lang="en-US" dirty="0"/>
          </a:p>
          <a:p>
            <a:pPr marL="342900" indent="-342900">
              <a:buAutoNum type="arabicPeriod"/>
            </a:pPr>
            <a:endParaRPr lang="en-US" dirty="0"/>
          </a:p>
        </p:txBody>
      </p:sp>
      <p:pic>
        <p:nvPicPr>
          <p:cNvPr id="8" name="图片 7">
            <a:extLst>
              <a:ext uri="{FF2B5EF4-FFF2-40B4-BE49-F238E27FC236}">
                <a16:creationId xmlns:a16="http://schemas.microsoft.com/office/drawing/2014/main" id="{4EA3879D-8F9D-A829-22D1-B496C8D3F65D}"/>
              </a:ext>
            </a:extLst>
          </p:cNvPr>
          <p:cNvPicPr>
            <a:picLocks noChangeAspect="1"/>
          </p:cNvPicPr>
          <p:nvPr/>
        </p:nvPicPr>
        <p:blipFill>
          <a:blip r:embed="rId3"/>
          <a:stretch>
            <a:fillRect/>
          </a:stretch>
        </p:blipFill>
        <p:spPr>
          <a:xfrm>
            <a:off x="1440674" y="1875920"/>
            <a:ext cx="5531134" cy="1016052"/>
          </a:xfrm>
          <a:prstGeom prst="rect">
            <a:avLst/>
          </a:prstGeom>
        </p:spPr>
      </p:pic>
    </p:spTree>
    <p:extLst>
      <p:ext uri="{BB962C8B-B14F-4D97-AF65-F5344CB8AC3E}">
        <p14:creationId xmlns:p14="http://schemas.microsoft.com/office/powerpoint/2010/main" val="2263814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900"/>
              <a:t>Homework </a:t>
            </a:r>
            <a:endParaRPr sz="4900"/>
          </a:p>
        </p:txBody>
      </p:sp>
      <p:sp>
        <p:nvSpPr>
          <p:cNvPr id="429" name="Google Shape;429;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Tree>
    <p:extLst>
      <p:ext uri="{BB962C8B-B14F-4D97-AF65-F5344CB8AC3E}">
        <p14:creationId xmlns:p14="http://schemas.microsoft.com/office/powerpoint/2010/main" val="2046953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Three tasks </a:t>
            </a:r>
            <a:endParaRPr/>
          </a:p>
        </p:txBody>
      </p:sp>
      <p:sp>
        <p:nvSpPr>
          <p:cNvPr id="435" name="Google Shape;435;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Helloworld</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Build workflows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Written parts</a:t>
            </a:r>
            <a:endParaRPr>
              <a:solidFill>
                <a:schemeClr val="dk1"/>
              </a:solidFill>
            </a:endParaRPr>
          </a:p>
          <a:p>
            <a:pPr marL="457200" lvl="0" indent="0" algn="l" rtl="0">
              <a:spcBef>
                <a:spcPts val="1200"/>
              </a:spcBef>
              <a:spcAft>
                <a:spcPts val="1200"/>
              </a:spcAft>
              <a:buNone/>
            </a:pPr>
            <a:endParaRPr>
              <a:solidFill>
                <a:schemeClr val="dk1"/>
              </a:solidFill>
            </a:endParaRPr>
          </a:p>
        </p:txBody>
      </p:sp>
      <p:sp>
        <p:nvSpPr>
          <p:cNvPr id="436" name="Google Shape;436;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
        <p:nvSpPr>
          <p:cNvPr id="442" name="Google Shape;442;p55"/>
          <p:cNvSpPr txBox="1">
            <a:spLocks noGrp="1"/>
          </p:cNvSpPr>
          <p:nvPr>
            <p:ph type="body" idx="1"/>
          </p:nvPr>
        </p:nvSpPr>
        <p:spPr>
          <a:xfrm>
            <a:off x="188850" y="255450"/>
            <a:ext cx="8955000" cy="4407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Task 1  Helloworld</a:t>
            </a:r>
            <a:endParaRPr>
              <a:solidFill>
                <a:schemeClr val="dk1"/>
              </a:solidFill>
            </a:endParaRPr>
          </a:p>
          <a:p>
            <a:pPr marL="0" lvl="0" indent="0" algn="l" rtl="0">
              <a:spcBef>
                <a:spcPts val="1200"/>
              </a:spcBef>
              <a:spcAft>
                <a:spcPts val="0"/>
              </a:spcAft>
              <a:buNone/>
            </a:pPr>
            <a:r>
              <a:rPr lang="en">
                <a:solidFill>
                  <a:schemeClr val="dk1"/>
                </a:solidFill>
              </a:rPr>
              <a:t>Q1.1 Install Airflow (20 pts)</a:t>
            </a:r>
            <a:endParaRPr>
              <a:solidFill>
                <a:schemeClr val="dk1"/>
              </a:solidFill>
            </a:endParaRPr>
          </a:p>
          <a:p>
            <a:pPr marL="0" lvl="0" indent="0" algn="l" rtl="0">
              <a:spcBef>
                <a:spcPts val="1200"/>
              </a:spcBef>
              <a:spcAft>
                <a:spcPts val="0"/>
              </a:spcAft>
              <a:buNone/>
            </a:pPr>
            <a:r>
              <a:rPr lang="en">
                <a:solidFill>
                  <a:schemeClr val="dk1"/>
                </a:solidFill>
              </a:rPr>
              <a:t>Q1.2 Run helloworld (15 pts)</a:t>
            </a:r>
            <a:endParaRPr>
              <a:solidFill>
                <a:schemeClr val="dk1"/>
              </a:solidFill>
            </a:endParaRPr>
          </a:p>
          <a:p>
            <a:pPr marL="914400" lvl="1" indent="-317500" algn="l" rtl="0">
              <a:spcBef>
                <a:spcPts val="1200"/>
              </a:spcBef>
              <a:spcAft>
                <a:spcPts val="0"/>
              </a:spcAft>
              <a:buClr>
                <a:schemeClr val="dk1"/>
              </a:buClr>
              <a:buSzPts val="1400"/>
              <a:buChar char="○"/>
            </a:pPr>
            <a:r>
              <a:rPr lang="en">
                <a:solidFill>
                  <a:schemeClr val="dk1"/>
                </a:solidFill>
              </a:rPr>
              <a:t>SequentialExecutor (5 pts)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LocalExecutor (5 pts)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Explore other features and visualizations you can find in the Airflow UI. Choose two features/visualizations to explain their functions and how they help monitor and troubleshoot the pipeline, use helloworld as an example. (5 pts)</a:t>
            </a:r>
            <a:endParaRPr>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
        <p:nvSpPr>
          <p:cNvPr id="448" name="Google Shape;448;p56"/>
          <p:cNvSpPr txBox="1">
            <a:spLocks noGrp="1"/>
          </p:cNvSpPr>
          <p:nvPr>
            <p:ph type="body" idx="1"/>
          </p:nvPr>
        </p:nvSpPr>
        <p:spPr>
          <a:xfrm>
            <a:off x="311700" y="1381075"/>
            <a:ext cx="8520600" cy="782825"/>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solidFill>
                  <a:schemeClr val="dk1"/>
                </a:solidFill>
              </a:rPr>
              <a:t> </a:t>
            </a:r>
            <a:endParaRPr dirty="0">
              <a:solidFill>
                <a:schemeClr val="dk1"/>
              </a:solidFill>
            </a:endParaRPr>
          </a:p>
        </p:txBody>
      </p:sp>
      <p:sp>
        <p:nvSpPr>
          <p:cNvPr id="449" name="Google Shape;449;p56"/>
          <p:cNvSpPr txBox="1">
            <a:spLocks noGrp="1"/>
          </p:cNvSpPr>
          <p:nvPr>
            <p:ph type="body" idx="1"/>
          </p:nvPr>
        </p:nvSpPr>
        <p:spPr>
          <a:xfrm>
            <a:off x="188850" y="255450"/>
            <a:ext cx="8832300" cy="189049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rPr>
              <a:t>Task 2  Build workflows</a:t>
            </a:r>
            <a:endParaRPr dirty="0">
              <a:solidFill>
                <a:schemeClr val="dk1"/>
              </a:solidFill>
            </a:endParaRPr>
          </a:p>
          <a:p>
            <a:pPr marL="0" lvl="0" indent="0" algn="l" rtl="0">
              <a:spcBef>
                <a:spcPts val="1200"/>
              </a:spcBef>
              <a:spcAft>
                <a:spcPts val="0"/>
              </a:spcAft>
              <a:buNone/>
            </a:pPr>
            <a:r>
              <a:rPr lang="en" dirty="0">
                <a:solidFill>
                  <a:schemeClr val="dk1"/>
                </a:solidFill>
              </a:rPr>
              <a:t>Q2.1 Implement this DAG (25 pts)</a:t>
            </a:r>
            <a:endParaRPr dirty="0">
              <a:solidFill>
                <a:schemeClr val="dk1"/>
              </a:solidFill>
            </a:endParaRPr>
          </a:p>
          <a:p>
            <a:pPr marL="914400" lvl="1" indent="-317500" algn="l" rtl="0">
              <a:spcBef>
                <a:spcPts val="1200"/>
              </a:spcBef>
              <a:spcAft>
                <a:spcPts val="0"/>
              </a:spcAft>
              <a:buClr>
                <a:schemeClr val="dk1"/>
              </a:buClr>
              <a:buSzPts val="1400"/>
              <a:buChar char="○"/>
            </a:pPr>
            <a:r>
              <a:rPr lang="en" dirty="0">
                <a:solidFill>
                  <a:schemeClr val="dk1"/>
                </a:solidFill>
              </a:rPr>
              <a:t>Tasks and dependencies (10 pts)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Manually trigger it (10 pts)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Schedule the first run immediately and running the program every 30 minutes (5 pts)</a:t>
            </a:r>
            <a:endParaRPr dirty="0">
              <a:solidFill>
                <a:schemeClr val="dk1"/>
              </a:solidFill>
            </a:endParaRPr>
          </a:p>
          <a:p>
            <a:pPr marL="914400" lvl="0" indent="0" algn="l" rtl="0">
              <a:spcBef>
                <a:spcPts val="1200"/>
              </a:spcBef>
              <a:spcAft>
                <a:spcPts val="0"/>
              </a:spcAft>
              <a:buNone/>
            </a:pPr>
            <a:endParaRPr dirty="0">
              <a:solidFill>
                <a:schemeClr val="dk1"/>
              </a:solidFill>
            </a:endParaRPr>
          </a:p>
          <a:p>
            <a:pPr marL="0" lvl="0" indent="0" algn="l" rtl="0">
              <a:spcBef>
                <a:spcPts val="1200"/>
              </a:spcBef>
              <a:spcAft>
                <a:spcPts val="1200"/>
              </a:spcAft>
              <a:buNone/>
            </a:pPr>
            <a:endParaRPr dirty="0">
              <a:solidFill>
                <a:schemeClr val="dk1"/>
              </a:solidFill>
            </a:endParaRPr>
          </a:p>
        </p:txBody>
      </p:sp>
      <p:pic>
        <p:nvPicPr>
          <p:cNvPr id="3" name="Picture 2">
            <a:extLst>
              <a:ext uri="{FF2B5EF4-FFF2-40B4-BE49-F238E27FC236}">
                <a16:creationId xmlns:a16="http://schemas.microsoft.com/office/drawing/2014/main" id="{4D036431-90C0-9D49-8B21-49A2B7CFAA3E}"/>
              </a:ext>
            </a:extLst>
          </p:cNvPr>
          <p:cNvPicPr>
            <a:picLocks noChangeAspect="1"/>
          </p:cNvPicPr>
          <p:nvPr/>
        </p:nvPicPr>
        <p:blipFill>
          <a:blip r:embed="rId3"/>
          <a:stretch>
            <a:fillRect/>
          </a:stretch>
        </p:blipFill>
        <p:spPr>
          <a:xfrm>
            <a:off x="125835" y="2084370"/>
            <a:ext cx="8955150" cy="303702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
        <p:nvSpPr>
          <p:cNvPr id="505" name="Google Shape;505;p57"/>
          <p:cNvSpPr txBox="1">
            <a:spLocks noGrp="1"/>
          </p:cNvSpPr>
          <p:nvPr>
            <p:ph type="body" idx="1"/>
          </p:nvPr>
        </p:nvSpPr>
        <p:spPr>
          <a:xfrm>
            <a:off x="188850" y="255450"/>
            <a:ext cx="8955000" cy="4407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dk1"/>
                </a:solidFill>
              </a:rPr>
              <a:t>Task 2  Build workflows</a:t>
            </a:r>
            <a:endParaRPr dirty="0">
              <a:solidFill>
                <a:schemeClr val="dk1"/>
              </a:solidFill>
            </a:endParaRPr>
          </a:p>
          <a:p>
            <a:pPr marL="0" lvl="0" indent="0" algn="l" rtl="0">
              <a:spcBef>
                <a:spcPts val="1200"/>
              </a:spcBef>
              <a:spcAft>
                <a:spcPts val="0"/>
              </a:spcAft>
              <a:buNone/>
            </a:pPr>
            <a:r>
              <a:rPr lang="en" dirty="0">
                <a:solidFill>
                  <a:schemeClr val="dk1"/>
                </a:solidFill>
              </a:rPr>
              <a:t>Q2.2 Stock price fetching, prediction, and storage every day (25 pts)</a:t>
            </a:r>
            <a:endParaRPr dirty="0">
              <a:solidFill>
                <a:schemeClr val="dk1"/>
              </a:solidFill>
            </a:endParaRPr>
          </a:p>
          <a:p>
            <a:pPr marL="914400" lvl="1" indent="-317500" algn="l" rtl="0">
              <a:spcBef>
                <a:spcPts val="1200"/>
              </a:spcBef>
              <a:spcAft>
                <a:spcPts val="0"/>
              </a:spcAft>
              <a:buClr>
                <a:schemeClr val="dk1"/>
              </a:buClr>
              <a:buSzPts val="1400"/>
              <a:buChar char="○"/>
            </a:pPr>
            <a:r>
              <a:rPr lang="en" dirty="0">
                <a:solidFill>
                  <a:schemeClr val="dk1"/>
                </a:solidFill>
              </a:rPr>
              <a:t>Schedule fetching the stock price of [AAPL, GOOGL, FB, MSFT, AMZN] at 7:00 AM everyday.</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Preprocess data if you think necessary</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Train/update 5 linear regression models for stock price prediction for these 5 corporates. Each linear model takes the “open price”, “high price”, “low price”, “close price”, “volume” of the corporate in the past ten days as the features and predicts the “high price” for the next day. </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Everyday if you get new data, calculate the relative errors, i.e., (prediction yesterday - actual price today) / actual price today, and update the date today and 5 errors into a table, e.g., a csv file.</a:t>
            </a:r>
            <a:endParaRPr dirty="0">
              <a:solidFill>
                <a:schemeClr val="dk1"/>
              </a:solidFill>
            </a:endParaRPr>
          </a:p>
        </p:txBody>
      </p:sp>
      <p:pic>
        <p:nvPicPr>
          <p:cNvPr id="506" name="Google Shape;506;p57"/>
          <p:cNvPicPr preferRelativeResize="0"/>
          <p:nvPr/>
        </p:nvPicPr>
        <p:blipFill>
          <a:blip r:embed="rId3">
            <a:alphaModFix/>
          </a:blip>
          <a:stretch>
            <a:fillRect/>
          </a:stretch>
        </p:blipFill>
        <p:spPr>
          <a:xfrm>
            <a:off x="2391425" y="3121075"/>
            <a:ext cx="2862448" cy="1935749"/>
          </a:xfrm>
          <a:prstGeom prst="rect">
            <a:avLst/>
          </a:prstGeom>
          <a:noFill/>
          <a:ln>
            <a:noFill/>
          </a:ln>
        </p:spPr>
      </p:pic>
      <p:sp>
        <p:nvSpPr>
          <p:cNvPr id="3" name="文本框 2">
            <a:extLst>
              <a:ext uri="{FF2B5EF4-FFF2-40B4-BE49-F238E27FC236}">
                <a16:creationId xmlns:a16="http://schemas.microsoft.com/office/drawing/2014/main" id="{F751CF38-5A43-F682-9D96-CDFA54268571}"/>
              </a:ext>
            </a:extLst>
          </p:cNvPr>
          <p:cNvSpPr txBox="1"/>
          <p:nvPr/>
        </p:nvSpPr>
        <p:spPr>
          <a:xfrm>
            <a:off x="5434374" y="4552240"/>
            <a:ext cx="3091618" cy="307777"/>
          </a:xfrm>
          <a:prstGeom prst="rect">
            <a:avLst/>
          </a:prstGeom>
          <a:noFill/>
        </p:spPr>
        <p:txBody>
          <a:bodyPr wrap="square">
            <a:spAutoFit/>
          </a:bodyPr>
          <a:lstStyle/>
          <a:p>
            <a:r>
              <a:rPr lang="en-US" dirty="0">
                <a:solidFill>
                  <a:schemeClr val="accent1">
                    <a:lumMod val="50000"/>
                  </a:schemeClr>
                </a:solidFill>
              </a:rPr>
              <a:t>https://pypi.org/project/yfinance/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
        <p:nvSpPr>
          <p:cNvPr id="512" name="Google Shape;512;p58"/>
          <p:cNvSpPr txBox="1">
            <a:spLocks noGrp="1"/>
          </p:cNvSpPr>
          <p:nvPr>
            <p:ph type="body" idx="1"/>
          </p:nvPr>
        </p:nvSpPr>
        <p:spPr>
          <a:xfrm>
            <a:off x="188850" y="255450"/>
            <a:ext cx="8955000" cy="4407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Task 3  Written parts</a:t>
            </a:r>
            <a:endParaRPr>
              <a:solidFill>
                <a:schemeClr val="dk1"/>
              </a:solidFill>
            </a:endParaRPr>
          </a:p>
          <a:p>
            <a:pPr marL="0" lvl="0" indent="0" algn="l" rtl="0">
              <a:spcBef>
                <a:spcPts val="1200"/>
              </a:spcBef>
              <a:spcAft>
                <a:spcPts val="0"/>
              </a:spcAft>
              <a:buNone/>
            </a:pPr>
            <a:r>
              <a:rPr lang="en">
                <a:solidFill>
                  <a:schemeClr val="dk1"/>
                </a:solidFill>
              </a:rPr>
              <a:t>Q3.1 Answer the question (5 pts)</a:t>
            </a:r>
            <a:endParaRPr>
              <a:solidFill>
                <a:schemeClr val="dk1"/>
              </a:solidFill>
            </a:endParaRPr>
          </a:p>
          <a:p>
            <a:pPr marL="914400" lvl="1" indent="-311150" algn="l" rtl="0">
              <a:spcBef>
                <a:spcPts val="1200"/>
              </a:spcBef>
              <a:spcAft>
                <a:spcPts val="0"/>
              </a:spcAft>
              <a:buClr>
                <a:schemeClr val="dk1"/>
              </a:buClr>
              <a:buSzPts val="1300"/>
              <a:buChar char="○"/>
            </a:pPr>
            <a:r>
              <a:rPr lang="en" sz="1300">
                <a:solidFill>
                  <a:schemeClr val="dk1"/>
                </a:solidFill>
              </a:rPr>
              <a:t>What are the pros and cons of SequentialExecutor, LocalExecutor, CeleryExecutor, KubernetesExecutor?</a:t>
            </a:r>
            <a:endParaRPr>
              <a:solidFill>
                <a:schemeClr val="dk1"/>
              </a:solidFill>
            </a:endParaRPr>
          </a:p>
          <a:p>
            <a:pPr marL="0" lvl="0" indent="0" algn="l" rtl="0">
              <a:spcBef>
                <a:spcPts val="1200"/>
              </a:spcBef>
              <a:spcAft>
                <a:spcPts val="0"/>
              </a:spcAft>
              <a:buNone/>
            </a:pPr>
            <a:r>
              <a:rPr lang="en">
                <a:solidFill>
                  <a:schemeClr val="dk1"/>
                </a:solidFill>
              </a:rPr>
              <a:t>Q3.2 Draw the DAG of your group project (10 pts)</a:t>
            </a:r>
            <a:endParaRPr>
              <a:solidFill>
                <a:schemeClr val="dk1"/>
              </a:solidFill>
            </a:endParaRPr>
          </a:p>
          <a:p>
            <a:pPr marL="914400" lvl="1" indent="-317500" algn="l" rtl="0">
              <a:spcBef>
                <a:spcPts val="1200"/>
              </a:spcBef>
              <a:spcAft>
                <a:spcPts val="0"/>
              </a:spcAft>
              <a:buClr>
                <a:schemeClr val="dk1"/>
              </a:buClr>
              <a:buSzPts val="1400"/>
              <a:buChar char="○"/>
            </a:pPr>
            <a:r>
              <a:rPr lang="en">
                <a:solidFill>
                  <a:schemeClr val="dk1"/>
                </a:solidFill>
              </a:rPr>
              <a:t>Formulate it into at least 5 tasks </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Task names (functions) and their dependencies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How do you schedule your tasks?</a:t>
            </a:r>
            <a:endParaRPr>
              <a:solidFill>
                <a:schemeClr val="dk1"/>
              </a:solidFill>
            </a:endParaRPr>
          </a:p>
          <a:p>
            <a:pPr marL="914400" lvl="0" indent="0" algn="l" rtl="0">
              <a:spcBef>
                <a:spcPts val="1200"/>
              </a:spcBef>
              <a:spcAft>
                <a:spcPts val="1200"/>
              </a:spcAft>
              <a:buNone/>
            </a:pPr>
            <a:endParaRPr>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 </a:t>
            </a:r>
            <a:endParaRPr/>
          </a:p>
        </p:txBody>
      </p:sp>
      <p:sp>
        <p:nvSpPr>
          <p:cNvPr id="518" name="Google Shape;518;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519" name="Google Shape;519;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rPr>
              <a:t> </a:t>
            </a:r>
            <a:endParaRPr>
              <a:solidFill>
                <a:schemeClr val="dk1"/>
              </a:solidFill>
            </a:endParaRPr>
          </a:p>
        </p:txBody>
      </p:sp>
      <p:sp>
        <p:nvSpPr>
          <p:cNvPr id="520" name="Google Shape;520;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solidFill>
                  <a:schemeClr val="hlink"/>
                </a:solidFill>
                <a:hlinkClick r:id="rId3"/>
              </a:rPr>
              <a:t>https://airflow.apache.org/docs/apache-airflow/stable/index.html</a:t>
            </a:r>
            <a:r>
              <a:rPr lang="en">
                <a:solidFill>
                  <a:schemeClr val="dk1"/>
                </a:solidFill>
              </a:rPr>
              <a:t> </a:t>
            </a:r>
            <a:endParaRPr>
              <a:solidFill>
                <a:schemeClr val="dk1"/>
              </a:solidFill>
            </a:endParaRPr>
          </a:p>
          <a:p>
            <a:pPr marL="0" lvl="0" indent="0" algn="l" rtl="0">
              <a:spcBef>
                <a:spcPts val="1200"/>
              </a:spcBef>
              <a:spcAft>
                <a:spcPts val="1200"/>
              </a:spcAft>
              <a:buNone/>
            </a:pPr>
            <a:r>
              <a:rPr lang="en" u="sng">
                <a:solidFill>
                  <a:schemeClr val="hlink"/>
                </a:solidFill>
                <a:hlinkClick r:id="rId4"/>
              </a:rPr>
              <a:t>https://cloud.google.com/composer/docs</a:t>
            </a:r>
            <a:r>
              <a:rPr lang="en">
                <a:solidFill>
                  <a:schemeClr val="dk1"/>
                </a:solidFill>
              </a:rPr>
              <a:t>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a:spLocks noGrp="1"/>
          </p:cNvSpPr>
          <p:nvPr>
            <p:ph type="body" idx="1"/>
          </p:nvPr>
        </p:nvSpPr>
        <p:spPr>
          <a:xfrm>
            <a:off x="311700" y="1238049"/>
            <a:ext cx="8520600" cy="903851"/>
          </a:xfrm>
          <a:prstGeom prst="rect">
            <a:avLst/>
          </a:prstGeom>
        </p:spPr>
        <p:txBody>
          <a:bodyPr spcFirstLastPara="1" wrap="square" lIns="91425" tIns="91425" rIns="91425" bIns="91425" anchor="t" anchorCtr="0">
            <a:normAutofit/>
          </a:bodyPr>
          <a:lstStyle/>
          <a:p>
            <a:pPr marL="457200" lvl="0" indent="-346075" algn="l" rtl="0">
              <a:spcBef>
                <a:spcPts val="0"/>
              </a:spcBef>
              <a:spcAft>
                <a:spcPts val="0"/>
              </a:spcAft>
              <a:buClr>
                <a:schemeClr val="dk1"/>
              </a:buClr>
              <a:buSzPct val="100000"/>
              <a:buChar char="●"/>
            </a:pPr>
            <a:r>
              <a:rPr lang="en" dirty="0">
                <a:solidFill>
                  <a:schemeClr val="dk1"/>
                </a:solidFill>
              </a:rPr>
              <a:t>A platform let you create, schedule, monitor and manage workflows</a:t>
            </a:r>
            <a:endParaRPr dirty="0">
              <a:solidFill>
                <a:schemeClr val="dk1"/>
              </a:solidFill>
            </a:endParaRPr>
          </a:p>
          <a:p>
            <a:pPr marL="457200" lvl="0" indent="0" algn="l" rtl="0">
              <a:spcBef>
                <a:spcPts val="1200"/>
              </a:spcBef>
              <a:spcAft>
                <a:spcPts val="0"/>
              </a:spcAft>
              <a:buNone/>
            </a:pPr>
            <a:endParaRPr sz="7400" dirty="0">
              <a:solidFill>
                <a:schemeClr val="dk1"/>
              </a:solidFill>
            </a:endParaRPr>
          </a:p>
          <a:p>
            <a:pPr marL="457200" lvl="0" indent="0" algn="l" rtl="0">
              <a:spcBef>
                <a:spcPts val="1200"/>
              </a:spcBef>
              <a:spcAft>
                <a:spcPts val="0"/>
              </a:spcAft>
              <a:buNone/>
            </a:pPr>
            <a:endParaRPr sz="7400" dirty="0">
              <a:solidFill>
                <a:schemeClr val="dk1"/>
              </a:solidFill>
            </a:endParaRPr>
          </a:p>
          <a:p>
            <a:pPr marL="0" lvl="0" indent="0" algn="l" rtl="0">
              <a:spcBef>
                <a:spcPts val="1200"/>
              </a:spcBef>
              <a:spcAft>
                <a:spcPts val="0"/>
              </a:spcAft>
              <a:buNone/>
            </a:pPr>
            <a:endParaRPr dirty="0">
              <a:solidFill>
                <a:schemeClr val="dk1"/>
              </a:solidFill>
            </a:endParaRPr>
          </a:p>
          <a:p>
            <a:pPr marL="0" lvl="0" indent="0" algn="l" rtl="0">
              <a:spcBef>
                <a:spcPts val="1200"/>
              </a:spcBef>
              <a:spcAft>
                <a:spcPts val="0"/>
              </a:spcAft>
              <a:buNone/>
            </a:pPr>
            <a:endParaRPr dirty="0">
              <a:solidFill>
                <a:schemeClr val="dk1"/>
              </a:solidFill>
            </a:endParaRPr>
          </a:p>
          <a:p>
            <a:pPr marL="0" lvl="0" indent="0" algn="l" rtl="0">
              <a:spcBef>
                <a:spcPts val="1200"/>
              </a:spcBef>
              <a:spcAft>
                <a:spcPts val="0"/>
              </a:spcAft>
              <a:buNone/>
            </a:pPr>
            <a:endParaRPr dirty="0">
              <a:solidFill>
                <a:schemeClr val="dk1"/>
              </a:solidFill>
            </a:endParaRPr>
          </a:p>
          <a:p>
            <a:pPr marL="0" lvl="0" indent="0" algn="l" rtl="0">
              <a:spcBef>
                <a:spcPts val="1200"/>
              </a:spcBef>
              <a:spcAft>
                <a:spcPts val="0"/>
              </a:spcAft>
              <a:buNone/>
            </a:pPr>
            <a:endParaRPr dirty="0">
              <a:solidFill>
                <a:schemeClr val="dk1"/>
              </a:solidFill>
            </a:endParaRPr>
          </a:p>
          <a:p>
            <a:pPr marL="457200" lvl="0" indent="0" algn="l" rtl="0">
              <a:spcBef>
                <a:spcPts val="1200"/>
              </a:spcBef>
              <a:spcAft>
                <a:spcPts val="1200"/>
              </a:spcAft>
              <a:buNone/>
            </a:pPr>
            <a:endParaRPr sz="2400" dirty="0">
              <a:solidFill>
                <a:schemeClr val="dk1"/>
              </a:solidFill>
            </a:endParaRPr>
          </a:p>
        </p:txBody>
      </p:sp>
      <p:sp>
        <p:nvSpPr>
          <p:cNvPr id="123" name="Google Shape;123;p17"/>
          <p:cNvSpPr txBox="1">
            <a:spLocks noGrp="1"/>
          </p:cNvSpPr>
          <p:nvPr>
            <p:ph type="sldNum" idx="12"/>
          </p:nvPr>
        </p:nvSpPr>
        <p:spPr>
          <a:xfrm>
            <a:off x="8459508" y="45995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pic>
        <p:nvPicPr>
          <p:cNvPr id="124" name="Google Shape;124;p17"/>
          <p:cNvPicPr preferRelativeResize="0"/>
          <p:nvPr/>
        </p:nvPicPr>
        <p:blipFill>
          <a:blip r:embed="rId3">
            <a:alphaModFix/>
          </a:blip>
          <a:stretch>
            <a:fillRect/>
          </a:stretch>
        </p:blipFill>
        <p:spPr>
          <a:xfrm>
            <a:off x="194175" y="150350"/>
            <a:ext cx="1935275" cy="935300"/>
          </a:xfrm>
          <a:prstGeom prst="rect">
            <a:avLst/>
          </a:prstGeom>
          <a:noFill/>
          <a:ln>
            <a:noFill/>
          </a:ln>
        </p:spPr>
      </p:pic>
      <p:sp>
        <p:nvSpPr>
          <p:cNvPr id="5" name="Google Shape;122;p17">
            <a:extLst>
              <a:ext uri="{FF2B5EF4-FFF2-40B4-BE49-F238E27FC236}">
                <a16:creationId xmlns:a16="http://schemas.microsoft.com/office/drawing/2014/main" id="{376824F2-FA0C-6244-8473-65EDD789E892}"/>
              </a:ext>
            </a:extLst>
          </p:cNvPr>
          <p:cNvSpPr txBox="1">
            <a:spLocks/>
          </p:cNvSpPr>
          <p:nvPr/>
        </p:nvSpPr>
        <p:spPr>
          <a:xfrm>
            <a:off x="672427" y="2167067"/>
            <a:ext cx="2280498" cy="1974934"/>
          </a:xfrm>
          <a:prstGeom prst="rect">
            <a:avLst/>
          </a:prstGeom>
          <a:no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1125" indent="0">
              <a:buClr>
                <a:schemeClr val="dk1"/>
              </a:buClr>
              <a:buSzPct val="100000"/>
              <a:buNone/>
            </a:pPr>
            <a:r>
              <a:rPr lang="en-US" sz="7200" dirty="0">
                <a:solidFill>
                  <a:schemeClr val="dk1"/>
                </a:solidFill>
              </a:rPr>
              <a:t>Principles:</a:t>
            </a:r>
          </a:p>
          <a:p>
            <a:pPr marL="111125" indent="0">
              <a:buClr>
                <a:schemeClr val="dk1"/>
              </a:buClr>
              <a:buSzPct val="100000"/>
              <a:buNone/>
            </a:pPr>
            <a:endParaRPr lang="en-US" sz="7200" dirty="0">
              <a:solidFill>
                <a:schemeClr val="dk1"/>
              </a:solidFill>
            </a:endParaRPr>
          </a:p>
          <a:p>
            <a:pPr indent="-346075">
              <a:buClr>
                <a:schemeClr val="dk1"/>
              </a:buClr>
              <a:buSzPct val="100000"/>
            </a:pPr>
            <a:r>
              <a:rPr lang="en-US" sz="7200" dirty="0">
                <a:solidFill>
                  <a:schemeClr val="dk1"/>
                </a:solidFill>
              </a:rPr>
              <a:t>Scalable</a:t>
            </a:r>
          </a:p>
          <a:p>
            <a:pPr indent="-346075">
              <a:buClr>
                <a:schemeClr val="dk1"/>
              </a:buClr>
              <a:buSzPct val="100000"/>
            </a:pPr>
            <a:r>
              <a:rPr lang="en-US" sz="7200" dirty="0">
                <a:solidFill>
                  <a:schemeClr val="dk1"/>
                </a:solidFill>
              </a:rPr>
              <a:t>Dynamic</a:t>
            </a:r>
          </a:p>
          <a:p>
            <a:pPr indent="-346075">
              <a:buClr>
                <a:schemeClr val="dk1"/>
              </a:buClr>
              <a:buSzPct val="100000"/>
            </a:pPr>
            <a:r>
              <a:rPr lang="en-US" sz="7200" dirty="0">
                <a:solidFill>
                  <a:schemeClr val="dk1"/>
                </a:solidFill>
              </a:rPr>
              <a:t>Extensible</a:t>
            </a:r>
          </a:p>
          <a:p>
            <a:pPr indent="-346075">
              <a:buClr>
                <a:schemeClr val="dk1"/>
              </a:buClr>
              <a:buSzPct val="100000"/>
            </a:pPr>
            <a:r>
              <a:rPr lang="en-US" sz="7200" dirty="0">
                <a:solidFill>
                  <a:schemeClr val="dk1"/>
                </a:solidFill>
              </a:rPr>
              <a:t>Elegant</a:t>
            </a:r>
          </a:p>
          <a:p>
            <a:pPr indent="0">
              <a:spcBef>
                <a:spcPts val="1200"/>
              </a:spcBef>
              <a:buFont typeface="Arial"/>
              <a:buNone/>
            </a:pPr>
            <a:endParaRPr lang="en-US" sz="7400" dirty="0">
              <a:solidFill>
                <a:schemeClr val="dk1"/>
              </a:solidFill>
            </a:endParaRPr>
          </a:p>
          <a:p>
            <a:pPr indent="0">
              <a:spcBef>
                <a:spcPts val="1200"/>
              </a:spcBef>
              <a:buFont typeface="Arial"/>
              <a:buNone/>
            </a:pPr>
            <a:endParaRPr lang="en-US" sz="7400" dirty="0">
              <a:solidFill>
                <a:schemeClr val="dk1"/>
              </a:solidFill>
            </a:endParaRPr>
          </a:p>
          <a:p>
            <a:pPr marL="0" indent="0">
              <a:spcBef>
                <a:spcPts val="1200"/>
              </a:spcBef>
              <a:buFont typeface="Arial"/>
              <a:buNone/>
            </a:pPr>
            <a:endParaRPr lang="en-US" dirty="0">
              <a:solidFill>
                <a:schemeClr val="dk1"/>
              </a:solidFill>
            </a:endParaRPr>
          </a:p>
          <a:p>
            <a:pPr marL="0" indent="0">
              <a:spcBef>
                <a:spcPts val="1200"/>
              </a:spcBef>
              <a:buFont typeface="Arial"/>
              <a:buNone/>
            </a:pPr>
            <a:endParaRPr lang="en-US" dirty="0">
              <a:solidFill>
                <a:schemeClr val="dk1"/>
              </a:solidFill>
            </a:endParaRPr>
          </a:p>
          <a:p>
            <a:pPr marL="0" indent="0">
              <a:spcBef>
                <a:spcPts val="1200"/>
              </a:spcBef>
              <a:buFont typeface="Arial"/>
              <a:buNone/>
            </a:pPr>
            <a:endParaRPr lang="en-US" dirty="0">
              <a:solidFill>
                <a:schemeClr val="dk1"/>
              </a:solidFill>
            </a:endParaRPr>
          </a:p>
          <a:p>
            <a:pPr marL="0" indent="0">
              <a:spcBef>
                <a:spcPts val="1200"/>
              </a:spcBef>
              <a:buFont typeface="Arial"/>
              <a:buNone/>
            </a:pPr>
            <a:endParaRPr lang="en-US" dirty="0">
              <a:solidFill>
                <a:schemeClr val="dk1"/>
              </a:solidFill>
            </a:endParaRPr>
          </a:p>
          <a:p>
            <a:pPr indent="0">
              <a:spcBef>
                <a:spcPts val="1200"/>
              </a:spcBef>
              <a:spcAft>
                <a:spcPts val="1200"/>
              </a:spcAft>
              <a:buFont typeface="Arial"/>
              <a:buNone/>
            </a:pPr>
            <a:endParaRPr lang="en-US" sz="2400" dirty="0">
              <a:solidFill>
                <a:schemeClr val="dk1"/>
              </a:solidFill>
            </a:endParaRPr>
          </a:p>
        </p:txBody>
      </p:sp>
      <p:sp>
        <p:nvSpPr>
          <p:cNvPr id="6" name="Google Shape;122;p17">
            <a:extLst>
              <a:ext uri="{FF2B5EF4-FFF2-40B4-BE49-F238E27FC236}">
                <a16:creationId xmlns:a16="http://schemas.microsoft.com/office/drawing/2014/main" id="{DC49175C-3576-C046-9810-11B393AFD8F3}"/>
              </a:ext>
            </a:extLst>
          </p:cNvPr>
          <p:cNvSpPr txBox="1">
            <a:spLocks/>
          </p:cNvSpPr>
          <p:nvPr/>
        </p:nvSpPr>
        <p:spPr>
          <a:xfrm>
            <a:off x="3668693" y="2108344"/>
            <a:ext cx="3319335" cy="1974934"/>
          </a:xfrm>
          <a:prstGeom prst="rect">
            <a:avLst/>
          </a:prstGeom>
          <a:noFill/>
          <a:ln>
            <a:noFill/>
          </a:ln>
        </p:spPr>
        <p:txBody>
          <a:bodyPr spcFirstLastPara="1" wrap="square" lIns="91425" tIns="91425" rIns="91425" bIns="91425" anchor="t" anchorCtr="0">
            <a:normAutofit fontScale="2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1125" indent="0">
              <a:buClr>
                <a:schemeClr val="dk1"/>
              </a:buClr>
              <a:buSzPct val="100000"/>
              <a:buNone/>
            </a:pPr>
            <a:r>
              <a:rPr lang="en-US" sz="7200" dirty="0">
                <a:solidFill>
                  <a:schemeClr val="dk1"/>
                </a:solidFill>
              </a:rPr>
              <a:t>Features:</a:t>
            </a:r>
          </a:p>
          <a:p>
            <a:pPr marL="111125" indent="0">
              <a:buClr>
                <a:schemeClr val="dk1"/>
              </a:buClr>
              <a:buSzPct val="100000"/>
              <a:buNone/>
            </a:pPr>
            <a:endParaRPr lang="en-US" sz="7200" dirty="0">
              <a:solidFill>
                <a:schemeClr val="dk1"/>
              </a:solidFill>
            </a:endParaRPr>
          </a:p>
          <a:p>
            <a:pPr indent="-346075">
              <a:buClr>
                <a:schemeClr val="dk1"/>
              </a:buClr>
              <a:buSzPct val="100000"/>
            </a:pPr>
            <a:r>
              <a:rPr lang="en-US" sz="7200" dirty="0">
                <a:solidFill>
                  <a:schemeClr val="dk1"/>
                </a:solidFill>
              </a:rPr>
              <a:t>Pure Python</a:t>
            </a:r>
          </a:p>
          <a:p>
            <a:pPr indent="-346075">
              <a:buClr>
                <a:schemeClr val="dk1"/>
              </a:buClr>
              <a:buSzPct val="100000"/>
            </a:pPr>
            <a:r>
              <a:rPr lang="en-US" sz="7200" dirty="0">
                <a:solidFill>
                  <a:schemeClr val="dk1"/>
                </a:solidFill>
              </a:rPr>
              <a:t>Useful UI</a:t>
            </a:r>
          </a:p>
          <a:p>
            <a:pPr indent="-346075">
              <a:buClr>
                <a:schemeClr val="dk1"/>
              </a:buClr>
              <a:buSzPct val="100000"/>
            </a:pPr>
            <a:r>
              <a:rPr lang="en-US" sz="7200" dirty="0">
                <a:solidFill>
                  <a:schemeClr val="dk1"/>
                </a:solidFill>
              </a:rPr>
              <a:t>Robust Integrations</a:t>
            </a:r>
          </a:p>
          <a:p>
            <a:pPr indent="-346075">
              <a:buClr>
                <a:schemeClr val="dk1"/>
              </a:buClr>
              <a:buSzPct val="100000"/>
            </a:pPr>
            <a:r>
              <a:rPr lang="en-US" sz="7200" dirty="0">
                <a:solidFill>
                  <a:schemeClr val="dk1"/>
                </a:solidFill>
              </a:rPr>
              <a:t>Easy to Use</a:t>
            </a:r>
          </a:p>
          <a:p>
            <a:pPr indent="-346075">
              <a:buClr>
                <a:schemeClr val="dk1"/>
              </a:buClr>
              <a:buSzPct val="100000"/>
            </a:pPr>
            <a:r>
              <a:rPr lang="en-US" sz="7200" dirty="0">
                <a:solidFill>
                  <a:schemeClr val="dk1"/>
                </a:solidFill>
              </a:rPr>
              <a:t>Open Source</a:t>
            </a:r>
          </a:p>
          <a:p>
            <a:pPr indent="0">
              <a:spcBef>
                <a:spcPts val="1200"/>
              </a:spcBef>
              <a:buFont typeface="Arial"/>
              <a:buNone/>
            </a:pPr>
            <a:endParaRPr lang="en-US" sz="7400" dirty="0">
              <a:solidFill>
                <a:schemeClr val="dk1"/>
              </a:solidFill>
            </a:endParaRPr>
          </a:p>
          <a:p>
            <a:pPr marL="0" indent="0">
              <a:spcBef>
                <a:spcPts val="1200"/>
              </a:spcBef>
              <a:buFont typeface="Arial"/>
              <a:buNone/>
            </a:pPr>
            <a:endParaRPr lang="en-US" dirty="0">
              <a:solidFill>
                <a:schemeClr val="dk1"/>
              </a:solidFill>
            </a:endParaRPr>
          </a:p>
          <a:p>
            <a:pPr marL="0" indent="0">
              <a:spcBef>
                <a:spcPts val="1200"/>
              </a:spcBef>
              <a:buFont typeface="Arial"/>
              <a:buNone/>
            </a:pPr>
            <a:endParaRPr lang="en-US" dirty="0">
              <a:solidFill>
                <a:schemeClr val="dk1"/>
              </a:solidFill>
            </a:endParaRPr>
          </a:p>
          <a:p>
            <a:pPr marL="0" indent="0">
              <a:spcBef>
                <a:spcPts val="1200"/>
              </a:spcBef>
              <a:buFont typeface="Arial"/>
              <a:buNone/>
            </a:pPr>
            <a:endParaRPr lang="en-US" dirty="0">
              <a:solidFill>
                <a:schemeClr val="dk1"/>
              </a:solidFill>
            </a:endParaRPr>
          </a:p>
          <a:p>
            <a:pPr marL="0" indent="0">
              <a:spcBef>
                <a:spcPts val="1200"/>
              </a:spcBef>
              <a:buFont typeface="Arial"/>
              <a:buNone/>
            </a:pPr>
            <a:endParaRPr lang="en-US" dirty="0">
              <a:solidFill>
                <a:schemeClr val="dk1"/>
              </a:solidFill>
            </a:endParaRPr>
          </a:p>
          <a:p>
            <a:pPr indent="0">
              <a:spcBef>
                <a:spcPts val="1200"/>
              </a:spcBef>
              <a:spcAft>
                <a:spcPts val="1200"/>
              </a:spcAft>
              <a:buFont typeface="Arial"/>
              <a:buNone/>
            </a:pPr>
            <a:endParaRPr lang="en-US" sz="2400" dirty="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DAG (Directed Acyclic Graph)</a:t>
            </a:r>
            <a:endParaRPr dirty="0"/>
          </a:p>
        </p:txBody>
      </p:sp>
      <p:sp>
        <p:nvSpPr>
          <p:cNvPr id="130" name="Google Shape;130;p18"/>
          <p:cNvSpPr txBox="1">
            <a:spLocks noGrp="1"/>
          </p:cNvSpPr>
          <p:nvPr>
            <p:ph type="sldNum" idx="12"/>
          </p:nvPr>
        </p:nvSpPr>
        <p:spPr>
          <a:xfrm>
            <a:off x="8459508" y="45995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131" name="Google Shape;131;p18"/>
          <p:cNvSpPr txBox="1">
            <a:spLocks noGrp="1"/>
          </p:cNvSpPr>
          <p:nvPr>
            <p:ph type="body" idx="1"/>
          </p:nvPr>
        </p:nvSpPr>
        <p:spPr>
          <a:xfrm>
            <a:off x="311700" y="1152475"/>
            <a:ext cx="8520600" cy="2745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dirty="0">
                <a:solidFill>
                  <a:schemeClr val="dk1"/>
                </a:solidFill>
              </a:rPr>
              <a:t>In Airflow, workflows are created using DAGs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A DAG is a collection of tasks that you want to schedule and run, organized in a way that reflects their relationships and dependencies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The tasks describe what to do, e.g., fetching data, running analysis, triggering other systems, or more</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A DAG ensures that each task is executed at the right time, in the right order, or with the right issue handling</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A DAG is written in Python</a:t>
            </a:r>
            <a:endParaRPr dirty="0">
              <a:solidFill>
                <a:schemeClr val="dk1"/>
              </a:solidFill>
            </a:endParaRPr>
          </a:p>
        </p:txBody>
      </p:sp>
      <p:sp>
        <p:nvSpPr>
          <p:cNvPr id="132" name="Google Shape;132;p18"/>
          <p:cNvSpPr/>
          <p:nvPr/>
        </p:nvSpPr>
        <p:spPr>
          <a:xfrm>
            <a:off x="4193425" y="4277300"/>
            <a:ext cx="1002000" cy="282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33" name="Google Shape;133;p18"/>
          <p:cNvSpPr/>
          <p:nvPr/>
        </p:nvSpPr>
        <p:spPr>
          <a:xfrm>
            <a:off x="5754925" y="3652125"/>
            <a:ext cx="1002000" cy="282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t>
            </a:r>
            <a:endParaRPr/>
          </a:p>
        </p:txBody>
      </p:sp>
      <p:sp>
        <p:nvSpPr>
          <p:cNvPr id="134" name="Google Shape;134;p18"/>
          <p:cNvSpPr/>
          <p:nvPr/>
        </p:nvSpPr>
        <p:spPr>
          <a:xfrm>
            <a:off x="7253950" y="4277300"/>
            <a:ext cx="1002000" cy="282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
        <p:nvSpPr>
          <p:cNvPr id="135" name="Google Shape;135;p18"/>
          <p:cNvSpPr/>
          <p:nvPr/>
        </p:nvSpPr>
        <p:spPr>
          <a:xfrm>
            <a:off x="5754925" y="4734500"/>
            <a:ext cx="1002000" cy="282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a:t>
            </a:r>
            <a:endParaRPr/>
          </a:p>
        </p:txBody>
      </p:sp>
      <p:cxnSp>
        <p:nvCxnSpPr>
          <p:cNvPr id="136" name="Google Shape;136;p18"/>
          <p:cNvCxnSpPr>
            <a:stCxn id="132" idx="3"/>
            <a:endCxn id="133" idx="1"/>
          </p:cNvCxnSpPr>
          <p:nvPr/>
        </p:nvCxnSpPr>
        <p:spPr>
          <a:xfrm rot="10800000" flipH="1">
            <a:off x="5195425" y="3793100"/>
            <a:ext cx="559500" cy="6252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7" name="Google Shape;137;p18"/>
          <p:cNvCxnSpPr>
            <a:stCxn id="133" idx="3"/>
            <a:endCxn id="134" idx="1"/>
          </p:cNvCxnSpPr>
          <p:nvPr/>
        </p:nvCxnSpPr>
        <p:spPr>
          <a:xfrm>
            <a:off x="6756925" y="3793125"/>
            <a:ext cx="497100" cy="625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138" name="Google Shape;138;p18"/>
          <p:cNvCxnSpPr>
            <a:stCxn id="132" idx="3"/>
            <a:endCxn id="135" idx="1"/>
          </p:cNvCxnSpPr>
          <p:nvPr/>
        </p:nvCxnSpPr>
        <p:spPr>
          <a:xfrm>
            <a:off x="5195425" y="4418300"/>
            <a:ext cx="559500" cy="4572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139" name="Google Shape;139;p18"/>
          <p:cNvCxnSpPr>
            <a:stCxn id="135" idx="3"/>
            <a:endCxn id="134" idx="1"/>
          </p:cNvCxnSpPr>
          <p:nvPr/>
        </p:nvCxnSpPr>
        <p:spPr>
          <a:xfrm rot="10800000" flipH="1">
            <a:off x="6756925" y="4418300"/>
            <a:ext cx="497100" cy="457200"/>
          </a:xfrm>
          <a:prstGeom prst="curvedConnector3">
            <a:avLst>
              <a:gd name="adj1" fmla="val 49992"/>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Airflow architecture </a:t>
            </a:r>
            <a:endParaRPr dirty="0"/>
          </a:p>
        </p:txBody>
      </p:sp>
      <p:sp>
        <p:nvSpPr>
          <p:cNvPr id="145" name="Google Shape;145;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chemeClr val="dk1"/>
              </a:buClr>
              <a:buSzPts val="1300"/>
              <a:buChar char="●"/>
            </a:pPr>
            <a:r>
              <a:rPr lang="en" sz="1300" b="1" dirty="0">
                <a:solidFill>
                  <a:schemeClr val="dk1"/>
                </a:solidFill>
              </a:rPr>
              <a:t>Scheduler:</a:t>
            </a:r>
            <a:r>
              <a:rPr lang="en" sz="1300" dirty="0">
                <a:solidFill>
                  <a:schemeClr val="dk1"/>
                </a:solidFill>
              </a:rPr>
              <a:t> handles both triggering scheduled workflows, and submitting tasks to the executor to run.</a:t>
            </a:r>
            <a:endParaRPr sz="1300" dirty="0">
              <a:solidFill>
                <a:schemeClr val="dk1"/>
              </a:solidFill>
            </a:endParaRPr>
          </a:p>
          <a:p>
            <a:pPr marL="457200" lvl="0" indent="-311150" algn="l" rtl="0">
              <a:spcBef>
                <a:spcPts val="0"/>
              </a:spcBef>
              <a:spcAft>
                <a:spcPts val="0"/>
              </a:spcAft>
              <a:buClr>
                <a:schemeClr val="dk1"/>
              </a:buClr>
              <a:buSzPts val="1300"/>
              <a:buChar char="●"/>
            </a:pPr>
            <a:r>
              <a:rPr lang="en" sz="1300" b="1" dirty="0">
                <a:solidFill>
                  <a:schemeClr val="dk1"/>
                </a:solidFill>
              </a:rPr>
              <a:t>Executor</a:t>
            </a:r>
            <a:r>
              <a:rPr lang="en" sz="1300" dirty="0">
                <a:solidFill>
                  <a:schemeClr val="dk1"/>
                </a:solidFill>
              </a:rPr>
              <a:t>: handles running tasks. </a:t>
            </a:r>
            <a:endParaRPr sz="1300" dirty="0">
              <a:solidFill>
                <a:schemeClr val="dk1"/>
              </a:solidFill>
            </a:endParaRPr>
          </a:p>
          <a:p>
            <a:pPr marL="457200" lvl="0" indent="-311150" algn="l" rtl="0">
              <a:spcBef>
                <a:spcPts val="0"/>
              </a:spcBef>
              <a:spcAft>
                <a:spcPts val="0"/>
              </a:spcAft>
              <a:buClr>
                <a:schemeClr val="dk1"/>
              </a:buClr>
              <a:buSzPts val="1300"/>
              <a:buChar char="●"/>
            </a:pPr>
            <a:r>
              <a:rPr lang="en" sz="1300" b="1" dirty="0">
                <a:solidFill>
                  <a:schemeClr val="dk1"/>
                </a:solidFill>
              </a:rPr>
              <a:t>Webserver</a:t>
            </a:r>
            <a:r>
              <a:rPr lang="en" sz="1300" dirty="0">
                <a:solidFill>
                  <a:schemeClr val="dk1"/>
                </a:solidFill>
              </a:rPr>
              <a:t>: a handy user interface to inspect, trigger and debug the behavior of DAGs and tasks.</a:t>
            </a:r>
            <a:endParaRPr sz="1300" dirty="0">
              <a:solidFill>
                <a:schemeClr val="dk1"/>
              </a:solidFill>
            </a:endParaRPr>
          </a:p>
          <a:p>
            <a:pPr marL="457200" lvl="0" indent="-311150" algn="l" rtl="0">
              <a:spcBef>
                <a:spcPts val="0"/>
              </a:spcBef>
              <a:spcAft>
                <a:spcPts val="0"/>
              </a:spcAft>
              <a:buClr>
                <a:schemeClr val="dk1"/>
              </a:buClr>
              <a:buSzPts val="1300"/>
              <a:buChar char="●"/>
            </a:pPr>
            <a:r>
              <a:rPr lang="en" sz="1300" b="1" dirty="0">
                <a:solidFill>
                  <a:schemeClr val="dk1"/>
                </a:solidFill>
              </a:rPr>
              <a:t>A folder of DAG files</a:t>
            </a:r>
            <a:r>
              <a:rPr lang="en" sz="1300" dirty="0">
                <a:solidFill>
                  <a:schemeClr val="dk1"/>
                </a:solidFill>
              </a:rPr>
              <a:t>: read by the scheduler and executor</a:t>
            </a:r>
            <a:endParaRPr sz="1300" dirty="0">
              <a:solidFill>
                <a:schemeClr val="dk1"/>
              </a:solidFill>
            </a:endParaRPr>
          </a:p>
          <a:p>
            <a:pPr marL="457200" lvl="0" indent="-311150" algn="l" rtl="0">
              <a:spcBef>
                <a:spcPts val="0"/>
              </a:spcBef>
              <a:spcAft>
                <a:spcPts val="0"/>
              </a:spcAft>
              <a:buClr>
                <a:schemeClr val="dk1"/>
              </a:buClr>
              <a:buSzPts val="1300"/>
              <a:buChar char="●"/>
            </a:pPr>
            <a:r>
              <a:rPr lang="en" sz="1300" b="1" dirty="0">
                <a:solidFill>
                  <a:schemeClr val="dk1"/>
                </a:solidFill>
              </a:rPr>
              <a:t>A metadata database</a:t>
            </a:r>
            <a:r>
              <a:rPr lang="en" sz="1300" dirty="0">
                <a:solidFill>
                  <a:schemeClr val="dk1"/>
                </a:solidFill>
              </a:rPr>
              <a:t>: used by the scheduler, executor and webserver to store state</a:t>
            </a:r>
            <a:endParaRPr sz="1300" dirty="0">
              <a:solidFill>
                <a:schemeClr val="dk1"/>
              </a:solidFill>
            </a:endParaRPr>
          </a:p>
          <a:p>
            <a:pPr marL="457200" lvl="0" indent="0" algn="l" rtl="0">
              <a:spcBef>
                <a:spcPts val="1200"/>
              </a:spcBef>
              <a:spcAft>
                <a:spcPts val="1200"/>
              </a:spcAft>
              <a:buNone/>
            </a:pPr>
            <a:endParaRPr dirty="0">
              <a:solidFill>
                <a:schemeClr val="dk1"/>
              </a:solidFill>
            </a:endParaRPr>
          </a:p>
        </p:txBody>
      </p:sp>
      <p:sp>
        <p:nvSpPr>
          <p:cNvPr id="146" name="Google Shape;14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147" name="Google Shape;147;p19"/>
          <p:cNvPicPr preferRelativeResize="0"/>
          <p:nvPr/>
        </p:nvPicPr>
        <p:blipFill>
          <a:blip r:embed="rId3">
            <a:alphaModFix/>
          </a:blip>
          <a:stretch>
            <a:fillRect/>
          </a:stretch>
        </p:blipFill>
        <p:spPr>
          <a:xfrm>
            <a:off x="840076" y="2612950"/>
            <a:ext cx="3718375" cy="23781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900"/>
              <a:t>Airflow installation</a:t>
            </a:r>
            <a:endParaRPr sz="4900"/>
          </a:p>
        </p:txBody>
      </p:sp>
      <p:sp>
        <p:nvSpPr>
          <p:cNvPr id="153" name="Google Shape;15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39285"/>
              <a:buFont typeface="Arial"/>
              <a:buNone/>
            </a:pPr>
            <a:r>
              <a:rPr lang="en"/>
              <a:t>Three choices</a:t>
            </a:r>
            <a:endParaRPr/>
          </a:p>
        </p:txBody>
      </p:sp>
      <p:sp>
        <p:nvSpPr>
          <p:cNvPr id="159" name="Google Shape;159;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AutoNum type="arabicPeriod"/>
            </a:pPr>
            <a:r>
              <a:rPr lang="en" b="1">
                <a:solidFill>
                  <a:schemeClr val="dk1"/>
                </a:solidFill>
              </a:rPr>
              <a:t>Install and use Airflow in the VM of GCP </a:t>
            </a:r>
            <a:endParaRPr b="1">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Install and use airflow in your local machines</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Google composer</a:t>
            </a:r>
            <a:endParaRPr>
              <a:solidFill>
                <a:schemeClr val="dk1"/>
              </a:solidFill>
            </a:endParaRPr>
          </a:p>
        </p:txBody>
      </p:sp>
      <p:sp>
        <p:nvSpPr>
          <p:cNvPr id="160" name="Google Shape;16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519</TotalTime>
  <Words>2045</Words>
  <Application>Microsoft Office PowerPoint</Application>
  <PresentationFormat>全屏显示(16:9)</PresentationFormat>
  <Paragraphs>379</Paragraphs>
  <Slides>49</Slides>
  <Notes>49</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49</vt:i4>
      </vt:variant>
    </vt:vector>
  </HeadingPairs>
  <TitlesOfParts>
    <vt:vector size="52" baseType="lpstr">
      <vt:lpstr>Arial</vt:lpstr>
      <vt:lpstr>Courier New</vt:lpstr>
      <vt:lpstr>Simple Light</vt:lpstr>
      <vt:lpstr>EECS E6893 Big Data Analytics HW4: Data Analytics Pipeline</vt:lpstr>
      <vt:lpstr>Workflow</vt:lpstr>
      <vt:lpstr>Workflow</vt:lpstr>
      <vt:lpstr>Workflow</vt:lpstr>
      <vt:lpstr>PowerPoint 演示文稿</vt:lpstr>
      <vt:lpstr>DAG (Directed Acyclic Graph)</vt:lpstr>
      <vt:lpstr>Airflow architecture </vt:lpstr>
      <vt:lpstr>Airflow installation</vt:lpstr>
      <vt:lpstr>Three choices</vt:lpstr>
      <vt:lpstr>Set up the firewall</vt:lpstr>
      <vt:lpstr>Create a VM instance</vt:lpstr>
      <vt:lpstr>Create a VM instance</vt:lpstr>
      <vt:lpstr>Connect to your VM using SSH</vt:lpstr>
      <vt:lpstr>Connect to your VM using SSH </vt:lpstr>
      <vt:lpstr>Install and update packages</vt:lpstr>
      <vt:lpstr>Download miniconda and create a virtual environment</vt:lpstr>
      <vt:lpstr>Install Airflow</vt:lpstr>
      <vt:lpstr>Initialize the database, make a user, and start webserver</vt:lpstr>
      <vt:lpstr>Airflow UI on your web browser</vt:lpstr>
      <vt:lpstr>Start scheduler</vt:lpstr>
      <vt:lpstr>Airflow examples</vt:lpstr>
      <vt:lpstr>Helloworld</vt:lpstr>
      <vt:lpstr>Helloworld</vt:lpstr>
      <vt:lpstr>Two ways to trigger a DAG</vt:lpstr>
      <vt:lpstr>Scheduler</vt:lpstr>
      <vt:lpstr>Tasks</vt:lpstr>
      <vt:lpstr>Operators</vt:lpstr>
      <vt:lpstr>Dependencies</vt:lpstr>
      <vt:lpstr>Trigger the dag</vt:lpstr>
      <vt:lpstr>Example 2</vt:lpstr>
      <vt:lpstr>Example 2</vt:lpstr>
      <vt:lpstr>Example 2</vt:lpstr>
      <vt:lpstr>Why?</vt:lpstr>
      <vt:lpstr>Why sequential?</vt:lpstr>
      <vt:lpstr>Executors </vt:lpstr>
      <vt:lpstr>Change SequentialExecutor to LocalExecutor</vt:lpstr>
      <vt:lpstr>LocalExecutor</vt:lpstr>
      <vt:lpstr>LocalExecutor</vt:lpstr>
      <vt:lpstr>LocalExecutor</vt:lpstr>
      <vt:lpstr>LocalExecutor</vt:lpstr>
      <vt:lpstr>Take home</vt:lpstr>
      <vt:lpstr>Some potential error</vt:lpstr>
      <vt:lpstr>Homework </vt:lpstr>
      <vt:lpstr>Three tasks </vt:lpstr>
      <vt:lpstr>PowerPoint 演示文稿</vt:lpstr>
      <vt:lpstr>PowerPoint 演示文稿</vt:lpstr>
      <vt:lpstr>PowerPoint 演示文稿</vt:lpstr>
      <vt:lpstr>PowerPoint 演示文稿</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E6893 Big Data Analytics HW4: Data Analytics Pipeline</dc:title>
  <cp:lastModifiedBy>林 云航</cp:lastModifiedBy>
  <cp:revision>16</cp:revision>
  <dcterms:modified xsi:type="dcterms:W3CDTF">2022-11-11T00:32:37Z</dcterms:modified>
</cp:coreProperties>
</file>